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9"/>
  </p:notesMasterIdLst>
  <p:sldIdLst>
    <p:sldId id="256" r:id="rId2"/>
    <p:sldId id="1990" r:id="rId3"/>
    <p:sldId id="1981" r:id="rId4"/>
    <p:sldId id="699" r:id="rId5"/>
    <p:sldId id="722" r:id="rId6"/>
    <p:sldId id="1982" r:id="rId7"/>
    <p:sldId id="1985" r:id="rId8"/>
    <p:sldId id="1983" r:id="rId9"/>
    <p:sldId id="1992" r:id="rId10"/>
    <p:sldId id="1988" r:id="rId11"/>
    <p:sldId id="1993" r:id="rId12"/>
    <p:sldId id="1991" r:id="rId13"/>
    <p:sldId id="1989" r:id="rId14"/>
    <p:sldId id="1933" r:id="rId15"/>
    <p:sldId id="1951" r:id="rId16"/>
    <p:sldId id="725" r:id="rId17"/>
    <p:sldId id="1913" r:id="rId18"/>
    <p:sldId id="1838" r:id="rId19"/>
    <p:sldId id="1836" r:id="rId20"/>
    <p:sldId id="1917" r:id="rId21"/>
    <p:sldId id="1918" r:id="rId22"/>
    <p:sldId id="726" r:id="rId23"/>
    <p:sldId id="1837" r:id="rId24"/>
    <p:sldId id="1920" r:id="rId25"/>
    <p:sldId id="1928" r:id="rId26"/>
    <p:sldId id="1946" r:id="rId27"/>
    <p:sldId id="1942" r:id="rId28"/>
    <p:sldId id="1929" r:id="rId29"/>
    <p:sldId id="1950" r:id="rId30"/>
    <p:sldId id="1954" r:id="rId31"/>
    <p:sldId id="1940" r:id="rId32"/>
    <p:sldId id="1938" r:id="rId33"/>
    <p:sldId id="1941" r:id="rId34"/>
    <p:sldId id="1943" r:id="rId35"/>
    <p:sldId id="1948" r:id="rId36"/>
    <p:sldId id="1945" r:id="rId37"/>
    <p:sldId id="1947" r:id="rId38"/>
    <p:sldId id="1952" r:id="rId39"/>
    <p:sldId id="1930" r:id="rId40"/>
    <p:sldId id="1935" r:id="rId41"/>
    <p:sldId id="1958" r:id="rId42"/>
    <p:sldId id="1921" r:id="rId43"/>
    <p:sldId id="1931" r:id="rId44"/>
    <p:sldId id="1937" r:id="rId45"/>
    <p:sldId id="1944" r:id="rId46"/>
    <p:sldId id="723" r:id="rId47"/>
    <p:sldId id="1953" r:id="rId48"/>
    <p:sldId id="1916" r:id="rId49"/>
    <p:sldId id="1840" r:id="rId50"/>
    <p:sldId id="1912" r:id="rId51"/>
    <p:sldId id="1914" r:id="rId52"/>
    <p:sldId id="1891" r:id="rId53"/>
    <p:sldId id="1904" r:id="rId54"/>
    <p:sldId id="1909" r:id="rId55"/>
    <p:sldId id="1893" r:id="rId56"/>
    <p:sldId id="1892" r:id="rId57"/>
    <p:sldId id="1911" r:id="rId58"/>
    <p:sldId id="1980" r:id="rId59"/>
    <p:sldId id="1986" r:id="rId60"/>
    <p:sldId id="1841" r:id="rId61"/>
    <p:sldId id="1955" r:id="rId62"/>
    <p:sldId id="1956" r:id="rId63"/>
    <p:sldId id="1957" r:id="rId64"/>
    <p:sldId id="1972" r:id="rId65"/>
    <p:sldId id="1932" r:id="rId66"/>
    <p:sldId id="730" r:id="rId67"/>
    <p:sldId id="1962" r:id="rId68"/>
    <p:sldId id="1965" r:id="rId69"/>
    <p:sldId id="1963" r:id="rId70"/>
    <p:sldId id="732" r:id="rId71"/>
    <p:sldId id="1966" r:id="rId72"/>
    <p:sldId id="1976" r:id="rId73"/>
    <p:sldId id="1967" r:id="rId74"/>
    <p:sldId id="1959" r:id="rId75"/>
    <p:sldId id="1968" r:id="rId76"/>
    <p:sldId id="1969" r:id="rId77"/>
    <p:sldId id="1970" r:id="rId78"/>
    <p:sldId id="1971" r:id="rId79"/>
    <p:sldId id="731" r:id="rId80"/>
    <p:sldId id="729" r:id="rId81"/>
    <p:sldId id="1961" r:id="rId82"/>
    <p:sldId id="1973" r:id="rId83"/>
    <p:sldId id="1974" r:id="rId84"/>
    <p:sldId id="1977" r:id="rId85"/>
    <p:sldId id="1975" r:id="rId86"/>
    <p:sldId id="1987" r:id="rId87"/>
    <p:sldId id="1960" r:id="rId88"/>
    <p:sldId id="1978" r:id="rId89"/>
    <p:sldId id="1979" r:id="rId90"/>
    <p:sldId id="719" r:id="rId91"/>
    <p:sldId id="1922" r:id="rId92"/>
    <p:sldId id="1923" r:id="rId93"/>
    <p:sldId id="1924" r:id="rId94"/>
    <p:sldId id="1925" r:id="rId95"/>
    <p:sldId id="1926" r:id="rId96"/>
    <p:sldId id="1949" r:id="rId97"/>
    <p:sldId id="728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54" autoAdjust="0"/>
    <p:restoredTop sz="94660"/>
  </p:normalViewPr>
  <p:slideViewPr>
    <p:cSldViewPr snapToGrid="0">
      <p:cViewPr varScale="1">
        <p:scale>
          <a:sx n="94" d="100"/>
          <a:sy n="94" d="100"/>
        </p:scale>
        <p:origin x="108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A2A07-56B5-49B0-BE03-91C2C564892F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6D238-2183-4774-A996-BBF1F8BAEBC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535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6D238-2183-4774-A996-BBF1F8BAEBC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835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10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05452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11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30103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12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8236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13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74534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14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1620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15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49320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16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09463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18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22169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20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87223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22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0440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2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28717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24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48661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25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42690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26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3545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27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93245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28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66144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29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73817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30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59879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31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22302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32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09063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33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8941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3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46436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34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21805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35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8660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36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4154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37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41705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38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59892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39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33839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41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65096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42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76029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43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23641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44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2186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4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13195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46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8429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47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67456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48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54196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65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78856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66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35500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67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17797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68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59919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69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57645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70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39787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71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8341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5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491919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72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49640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73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88210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74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345916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75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512385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76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60593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77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314596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78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448554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79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74302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80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51230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81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1039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6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222811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82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322554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83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071873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84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310929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85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533225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86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844314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87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348528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88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010380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89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534494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90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834560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91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4829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7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6725755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92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194968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93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559468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94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559919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95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21773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96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722211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97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9872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8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9593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>
                <a:latin typeface="Helvetica" panose="020B0604020202020204" pitchFamily="34" charset="0"/>
                <a:cs typeface="Helvetica" panose="020B0604020202020204" pitchFamily="34" charset="0"/>
              </a:rPr>
              <a:pPr eaLnBrk="1" hangingPunct="1"/>
              <a:t>9</a:t>
            </a:fld>
            <a:endParaRPr lang="de-DE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6429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3CB59-9A47-3105-619C-CF60ACD01E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13665F-A04D-085B-78E2-ADBB5CCC2C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B3FFC-9931-E89C-3666-132C1D992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5DCFD-1338-470D-9326-45118B3B956D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2444C-3349-02D3-228A-30518F8A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EEAA1-4AAC-08F1-AF79-A261DDC08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27BCF-B18B-465A-B726-4D78AE690A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84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9F0FD-040B-0231-1110-6B8E57E5F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C63307-3A5E-B47B-577F-F30F662FD0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A87E1-219F-D26C-75DB-578A9274B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5DCFD-1338-470D-9326-45118B3B956D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04B9F-DD4F-947C-7A67-205E2621B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A925E-9DC4-F98C-B8B9-295095976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27BCF-B18B-465A-B726-4D78AE690A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102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831FF1-7A52-D9D8-FABB-FFEF216F16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BFB883-6BF8-3093-D0AE-D51FD8403C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D6960-6429-F157-118A-022BD74DA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5DCFD-1338-470D-9326-45118B3B956D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C1A220-D640-A55B-A677-F9FA2B60B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C1FB1-5C63-4CCD-FE24-39702C0F1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27BCF-B18B-465A-B726-4D78AE690A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446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F48EE-20E5-996C-9234-CB566709B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AE15C-0A8B-9480-428E-686E985E7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8735C-F2AB-D1E8-CA6A-068404CE7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5DCFD-1338-470D-9326-45118B3B956D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EB99C-65DB-09F6-232C-2134CE943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D7519-916F-1933-26C0-6A576D8D6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27BCF-B18B-465A-B726-4D78AE690A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199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6E73B-541A-67F3-32F6-A55F7963E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6934C0-30EB-BEDD-A233-1D1C5789B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E6D11-C411-3837-6FA6-6FB36139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5DCFD-1338-470D-9326-45118B3B956D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D5778-291A-A3E2-8920-7D528A808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5F305-AE90-63EA-41FA-AEA918C90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27BCF-B18B-465A-B726-4D78AE690A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90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9ADA0-D38A-F6AA-47DA-4924A8204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80BD2-A891-043E-60A3-B418AB23DD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3BACEC-0949-1973-EC0F-00124B3686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51A84F-D6B2-89AA-6D56-ABAE4317E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5DCFD-1338-470D-9326-45118B3B956D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F14BCC-6986-52A9-D61B-6B740ECA7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0B2268-D6C0-E26E-D0F4-5E007FCD0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27BCF-B18B-465A-B726-4D78AE690A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92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3A580-BE40-8833-6F3F-CFC00B7DA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8768FB-0738-C282-1007-2F0FCDB42A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877D6B-45F8-4167-EDAF-F3D2C26C82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9E2289-3FFB-BF05-C1FB-AF722C0444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14DEC8-785E-AAC2-F5B2-634E32AA66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CE88E6-96E1-6E69-FD5F-40A135042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5DCFD-1338-470D-9326-45118B3B956D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1DA076-9650-65F5-CCEF-7AAEC0303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E01692-430B-4D88-712C-5E8F46577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27BCF-B18B-465A-B726-4D78AE690A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236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38435-32EB-6ABF-A4FD-0AC94B3C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A4557-E23B-5DEE-3941-5B33B0334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5DCFD-1338-470D-9326-45118B3B956D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8F49A1-62B6-EC21-CB3E-128FF73AA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7B4C5-098B-045B-7D97-DADD563E7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27BCF-B18B-465A-B726-4D78AE690A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12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04196A-B8CE-6705-A2A8-2B19AA772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5DCFD-1338-470D-9326-45118B3B956D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B4BE97-AD44-ED0B-6782-A91BD0A25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1337C-4530-4B9E-1C10-F61959835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27BCF-B18B-465A-B726-4D78AE690A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752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91316-FFFB-A9DF-BF63-BFEA5486B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EB423-BADC-8E71-4284-92DD51705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F54BC9-A53B-FFB1-497F-53B1CEA6D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AE52EF-6783-6DE7-30F1-4DC600B90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5DCFD-1338-470D-9326-45118B3B956D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68904-C186-9C52-9268-559599D17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FCF5E-79DF-346F-DBD4-F7D2AA514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27BCF-B18B-465A-B726-4D78AE690A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949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B2B5E-E8D7-F8B1-721C-ABB58004B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14FF1E-97CF-8EF7-8845-535ADD637A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AA55A6-84C8-B2B6-A3BF-C7E6A9297C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C5E678-9DA9-8FA1-412D-B12BE12E9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5DCFD-1338-470D-9326-45118B3B956D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1FCDBF-FD99-DCE0-D8C0-AAC673E4C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30F981-6F45-4415-398C-C1082A9DB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27BCF-B18B-465A-B726-4D78AE690A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448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202714-59D4-AF38-F385-35A96D72E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8CE15-C5B4-5F41-B6D4-5C3F559A0A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DDCC5-0525-1498-ADA5-05ED3E665D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5DCFD-1338-470D-9326-45118B3B956D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8E1E6-37AE-C208-637D-2271DEE05F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45391-88DD-FF3E-0EBB-8D41C888B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27BCF-B18B-465A-B726-4D78AE690A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11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60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60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60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eg"/><Relationship Id="rId4" Type="http://schemas.openxmlformats.org/officeDocument/2006/relationships/image" Target="../media/image16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4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4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4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eg"/><Relationship Id="rId5" Type="http://schemas.openxmlformats.org/officeDocument/2006/relationships/image" Target="../media/image54.emf"/><Relationship Id="rId4" Type="http://schemas.openxmlformats.org/officeDocument/2006/relationships/image" Target="../media/image5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4.emf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2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6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5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6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jpe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emf"/><Relationship Id="rId4" Type="http://schemas.openxmlformats.org/officeDocument/2006/relationships/image" Target="../media/image9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0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02AC7C-D580-08AF-E607-11408F8BC867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Bayesian statistics and priors</a:t>
            </a:r>
          </a:p>
        </p:txBody>
      </p:sp>
      <p:pic>
        <p:nvPicPr>
          <p:cNvPr id="2" name="Picture 2" descr="The prior, likelihood and posterior probability density functions for... |  Download Scientific Diagram">
            <a:extLst>
              <a:ext uri="{FF2B5EF4-FFF2-40B4-BE49-F238E27FC236}">
                <a16:creationId xmlns:a16="http://schemas.microsoft.com/office/drawing/2014/main" id="{FBE376D1-5B11-765B-5F64-9BFF8BED3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381985"/>
            <a:ext cx="5733449" cy="463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3C61EE-3DD4-97B7-0839-1893CC3E5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421" y="1231669"/>
            <a:ext cx="3260901" cy="4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2055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AE888A-E00F-8026-04F8-768513EA7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948" y="1235830"/>
            <a:ext cx="5375140" cy="42766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BAYES THEOREM: a quick example from disease ecology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1B53172-1B0B-57EB-53B7-C85D26176D38}"/>
              </a:ext>
            </a:extLst>
          </p:cNvPr>
          <p:cNvSpPr txBox="1"/>
          <p:nvPr/>
        </p:nvSpPr>
        <p:spPr>
          <a:xfrm>
            <a:off x="212831" y="1079549"/>
            <a:ext cx="609437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Imagine we test 100 beavers for a disease. 1% of beavers are sick.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If the disease is present, we observe it (no false negatives!)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There is an ~9% false positive rate…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164117C-FA7C-0C64-001A-4AFF15AF2DFB}"/>
                  </a:ext>
                </a:extLst>
              </p:cNvPr>
              <p:cNvSpPr txBox="1"/>
              <p:nvPr/>
            </p:nvSpPr>
            <p:spPr>
              <a:xfrm>
                <a:off x="379601" y="4626568"/>
                <a:ext cx="5496376" cy="8858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0.01</m:t>
                          </m:r>
                        </m:num>
                        <m:den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∗0.01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+(0.09∗.99)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164117C-FA7C-0C64-001A-4AFF15AF2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601" y="4626568"/>
                <a:ext cx="5496376" cy="8858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94324F-1EF5-CA4C-7F2E-34160B85FFE8}"/>
                  </a:ext>
                </a:extLst>
              </p:cNvPr>
              <p:cNvSpPr txBox="1"/>
              <p:nvPr/>
            </p:nvSpPr>
            <p:spPr>
              <a:xfrm>
                <a:off x="6945548" y="6031135"/>
                <a:ext cx="294748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94324F-1EF5-CA4C-7F2E-34160B85F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548" y="6031135"/>
                <a:ext cx="294748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C78B4A-55E9-F005-E2D0-8BF7583CD29B}"/>
                  </a:ext>
                </a:extLst>
              </p:cNvPr>
              <p:cNvSpPr txBox="1"/>
              <p:nvPr/>
            </p:nvSpPr>
            <p:spPr>
              <a:xfrm>
                <a:off x="481387" y="3454065"/>
                <a:ext cx="4767715" cy="1043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(+)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C78B4A-55E9-F005-E2D0-8BF7583CD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87" y="3454065"/>
                <a:ext cx="4767715" cy="10430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916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AE888A-E00F-8026-04F8-768513EA7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948" y="1235830"/>
            <a:ext cx="5375140" cy="42766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BAYES THEOREM: a quick example from disease ecology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1B53172-1B0B-57EB-53B7-C85D26176D38}"/>
              </a:ext>
            </a:extLst>
          </p:cNvPr>
          <p:cNvSpPr txBox="1"/>
          <p:nvPr/>
        </p:nvSpPr>
        <p:spPr>
          <a:xfrm>
            <a:off x="212831" y="1079549"/>
            <a:ext cx="609437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Imagine we test 100 beavers for a disease. </a:t>
            </a:r>
            <a:r>
              <a:rPr lang="en-US" sz="200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1% of beavers are sick.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If the disease is present, we observe it (no false negatives!)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There is an ~9% false positive rate…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164117C-FA7C-0C64-001A-4AFF15AF2DFB}"/>
                  </a:ext>
                </a:extLst>
              </p:cNvPr>
              <p:cNvSpPr txBox="1"/>
              <p:nvPr/>
            </p:nvSpPr>
            <p:spPr>
              <a:xfrm>
                <a:off x="379601" y="4626568"/>
                <a:ext cx="5496376" cy="8858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0.01</m:t>
                          </m:r>
                        </m:num>
                        <m:den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∗0.01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(0.09∗.99)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164117C-FA7C-0C64-001A-4AFF15AF2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601" y="4626568"/>
                <a:ext cx="5496376" cy="8858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94324F-1EF5-CA4C-7F2E-34160B85FFE8}"/>
                  </a:ext>
                </a:extLst>
              </p:cNvPr>
              <p:cNvSpPr txBox="1"/>
              <p:nvPr/>
            </p:nvSpPr>
            <p:spPr>
              <a:xfrm>
                <a:off x="6945548" y="6031135"/>
                <a:ext cx="294748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94324F-1EF5-CA4C-7F2E-34160B85F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548" y="6031135"/>
                <a:ext cx="294748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C78B4A-55E9-F005-E2D0-8BF7583CD29B}"/>
                  </a:ext>
                </a:extLst>
              </p:cNvPr>
              <p:cNvSpPr txBox="1"/>
              <p:nvPr/>
            </p:nvSpPr>
            <p:spPr>
              <a:xfrm>
                <a:off x="481387" y="3454065"/>
                <a:ext cx="4767715" cy="1043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(+)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C78B4A-55E9-F005-E2D0-8BF7583CD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87" y="3454065"/>
                <a:ext cx="4767715" cy="10430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680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AE888A-E00F-8026-04F8-768513EA7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948" y="1235830"/>
            <a:ext cx="5375140" cy="42766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BAYES THEOREM: a quick example from disease ecology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164117C-FA7C-0C64-001A-4AFF15AF2DFB}"/>
                  </a:ext>
                </a:extLst>
              </p:cNvPr>
              <p:cNvSpPr txBox="1"/>
              <p:nvPr/>
            </p:nvSpPr>
            <p:spPr>
              <a:xfrm>
                <a:off x="379601" y="4626568"/>
                <a:ext cx="5496376" cy="8858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0.01</m:t>
                          </m:r>
                        </m:num>
                        <m:den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∗0.01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+(0.09∗.99)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164117C-FA7C-0C64-001A-4AFF15AF2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601" y="4626568"/>
                <a:ext cx="5496376" cy="8858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94324F-1EF5-CA4C-7F2E-34160B85FFE8}"/>
                  </a:ext>
                </a:extLst>
              </p:cNvPr>
              <p:cNvSpPr txBox="1"/>
              <p:nvPr/>
            </p:nvSpPr>
            <p:spPr>
              <a:xfrm>
                <a:off x="6945548" y="6031135"/>
                <a:ext cx="294748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94324F-1EF5-CA4C-7F2E-34160B85F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548" y="6031135"/>
                <a:ext cx="294748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C78B4A-55E9-F005-E2D0-8BF7583CD29B}"/>
                  </a:ext>
                </a:extLst>
              </p:cNvPr>
              <p:cNvSpPr txBox="1"/>
              <p:nvPr/>
            </p:nvSpPr>
            <p:spPr>
              <a:xfrm>
                <a:off x="481387" y="3454065"/>
                <a:ext cx="4767715" cy="1043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(+)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C78B4A-55E9-F005-E2D0-8BF7583CD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87" y="3454065"/>
                <a:ext cx="4767715" cy="10430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EA7CBD-8591-5896-1737-A2A0F1975861}"/>
                  </a:ext>
                </a:extLst>
              </p:cNvPr>
              <p:cNvSpPr txBox="1"/>
              <p:nvPr/>
            </p:nvSpPr>
            <p:spPr>
              <a:xfrm>
                <a:off x="379601" y="5739677"/>
                <a:ext cx="3564822" cy="8166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.01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0.01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+0.09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EA7CBD-8591-5896-1737-A2A0F1975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601" y="5739677"/>
                <a:ext cx="3564822" cy="8166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D288AA46-4E6C-E554-C01C-871510219F4D}"/>
              </a:ext>
            </a:extLst>
          </p:cNvPr>
          <p:cNvSpPr txBox="1"/>
          <p:nvPr/>
        </p:nvSpPr>
        <p:spPr>
          <a:xfrm>
            <a:off x="212831" y="1079549"/>
            <a:ext cx="609437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Imagine we test 100 beavers for a disease. 1% of beavers are sick.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If the disease is present, we observe it (no false negatives!)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There is an ~9% false positive rate…</a:t>
            </a:r>
          </a:p>
        </p:txBody>
      </p:sp>
    </p:spTree>
    <p:extLst>
      <p:ext uri="{BB962C8B-B14F-4D97-AF65-F5344CB8AC3E}">
        <p14:creationId xmlns:p14="http://schemas.microsoft.com/office/powerpoint/2010/main" val="2916930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AE888A-E00F-8026-04F8-768513EA7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948" y="1235830"/>
            <a:ext cx="5375140" cy="42766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BAYES THEOREM: a quick example from disease ecology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164117C-FA7C-0C64-001A-4AFF15AF2DFB}"/>
                  </a:ext>
                </a:extLst>
              </p:cNvPr>
              <p:cNvSpPr txBox="1"/>
              <p:nvPr/>
            </p:nvSpPr>
            <p:spPr>
              <a:xfrm>
                <a:off x="379601" y="4626568"/>
                <a:ext cx="5496376" cy="8858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0.01</m:t>
                          </m:r>
                        </m:num>
                        <m:den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∗0.01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+(0.09∗.99)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164117C-FA7C-0C64-001A-4AFF15AF2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601" y="4626568"/>
                <a:ext cx="5496376" cy="8858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94324F-1EF5-CA4C-7F2E-34160B85FFE8}"/>
                  </a:ext>
                </a:extLst>
              </p:cNvPr>
              <p:cNvSpPr txBox="1"/>
              <p:nvPr/>
            </p:nvSpPr>
            <p:spPr>
              <a:xfrm>
                <a:off x="6945548" y="6031135"/>
                <a:ext cx="294748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94324F-1EF5-CA4C-7F2E-34160B85F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548" y="6031135"/>
                <a:ext cx="294748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C78B4A-55E9-F005-E2D0-8BF7583CD29B}"/>
                  </a:ext>
                </a:extLst>
              </p:cNvPr>
              <p:cNvSpPr txBox="1"/>
              <p:nvPr/>
            </p:nvSpPr>
            <p:spPr>
              <a:xfrm>
                <a:off x="481387" y="3454065"/>
                <a:ext cx="4767715" cy="1043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(+)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C78B4A-55E9-F005-E2D0-8BF7583CD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87" y="3454065"/>
                <a:ext cx="4767715" cy="10430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EA7CBD-8591-5896-1737-A2A0F1975861}"/>
                  </a:ext>
                </a:extLst>
              </p:cNvPr>
              <p:cNvSpPr txBox="1"/>
              <p:nvPr/>
            </p:nvSpPr>
            <p:spPr>
              <a:xfrm>
                <a:off x="379601" y="5739677"/>
                <a:ext cx="3564822" cy="8166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.01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0.01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+0.09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EA7CBD-8591-5896-1737-A2A0F1975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601" y="5739677"/>
                <a:ext cx="3564822" cy="8166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25388BE-389D-31EE-36B7-83A37D309E78}"/>
              </a:ext>
            </a:extLst>
          </p:cNvPr>
          <p:cNvSpPr txBox="1"/>
          <p:nvPr/>
        </p:nvSpPr>
        <p:spPr>
          <a:xfrm>
            <a:off x="212831" y="1079549"/>
            <a:ext cx="609437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Imagine we test 100 beavers for a disease. 1% of beavers are sick.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If the disease is present, we observe it (no false negatives!)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There is an ~9% false positive rate…</a:t>
            </a:r>
          </a:p>
        </p:txBody>
      </p:sp>
    </p:spTree>
    <p:extLst>
      <p:ext uri="{BB962C8B-B14F-4D97-AF65-F5344CB8AC3E}">
        <p14:creationId xmlns:p14="http://schemas.microsoft.com/office/powerpoint/2010/main" val="3235888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BAYES THEOREM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D56F0C4-19EE-5365-346F-E08F2D3F6BC2}"/>
                  </a:ext>
                </a:extLst>
              </p:cNvPr>
              <p:cNvSpPr txBox="1"/>
              <p:nvPr/>
            </p:nvSpPr>
            <p:spPr>
              <a:xfrm>
                <a:off x="2743800" y="2646702"/>
                <a:ext cx="6704399" cy="15645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4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US" sz="4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D56F0C4-19EE-5365-346F-E08F2D3F6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800" y="2646702"/>
                <a:ext cx="6704399" cy="15645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9302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BAYES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D56F0C4-19EE-5365-346F-E08F2D3F6BC2}"/>
                  </a:ext>
                </a:extLst>
              </p:cNvPr>
              <p:cNvSpPr txBox="1"/>
              <p:nvPr/>
            </p:nvSpPr>
            <p:spPr>
              <a:xfrm>
                <a:off x="2743800" y="2646702"/>
                <a:ext cx="6704399" cy="15645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4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D56F0C4-19EE-5365-346F-E08F2D3F6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800" y="2646702"/>
                <a:ext cx="6704399" cy="15645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88B386-2CDB-46F7-BD43-7C6F0F95F3B5}"/>
                  </a:ext>
                </a:extLst>
              </p:cNvPr>
              <p:cNvSpPr txBox="1"/>
              <p:nvPr/>
            </p:nvSpPr>
            <p:spPr>
              <a:xfrm>
                <a:off x="379601" y="5364164"/>
                <a:ext cx="6094378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: parameter(s) of interest</a:t>
                </a:r>
              </a:p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: data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88B386-2CDB-46F7-BD43-7C6F0F95F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601" y="5364164"/>
                <a:ext cx="6094378" cy="1200329"/>
              </a:xfrm>
              <a:prstGeom prst="rect">
                <a:avLst/>
              </a:prstGeom>
              <a:blipFill>
                <a:blip r:embed="rId4"/>
                <a:stretch>
                  <a:fillRect t="-8122" b="-18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9395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BAYES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5B1960-B595-B158-EFED-CC594D428150}"/>
                  </a:ext>
                </a:extLst>
              </p:cNvPr>
              <p:cNvSpPr txBox="1"/>
              <p:nvPr/>
            </p:nvSpPr>
            <p:spPr>
              <a:xfrm>
                <a:off x="2743800" y="2646702"/>
                <a:ext cx="6704399" cy="15645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4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5B1960-B595-B158-EFED-CC594D428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800" y="2646702"/>
                <a:ext cx="6704399" cy="15645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5A2E17E-D922-E82E-FB0D-9F058BE077A4}"/>
              </a:ext>
            </a:extLst>
          </p:cNvPr>
          <p:cNvSpPr txBox="1"/>
          <p:nvPr/>
        </p:nvSpPr>
        <p:spPr>
          <a:xfrm>
            <a:off x="4914057" y="1193105"/>
            <a:ext cx="64381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Likelihood [these are the estimates you’d get from </a:t>
            </a:r>
            <a:r>
              <a:rPr lang="en-US" sz="3200" b="1" dirty="0" err="1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lm</a:t>
            </a:r>
            <a:r>
              <a:rPr lang="en-US" sz="3200" b="1" dirty="0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()]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8BD5BA-D057-7D2F-DAB9-3BC9CDB970B2}"/>
              </a:ext>
            </a:extLst>
          </p:cNvPr>
          <p:cNvSpPr/>
          <p:nvPr/>
        </p:nvSpPr>
        <p:spPr>
          <a:xfrm>
            <a:off x="5514391" y="2637371"/>
            <a:ext cx="1883937" cy="754304"/>
          </a:xfrm>
          <a:prstGeom prst="rect">
            <a:avLst/>
          </a:prstGeom>
          <a:noFill/>
          <a:ln w="254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947FE5-DAA4-1E28-C94B-D58A3ED46737}"/>
                  </a:ext>
                </a:extLst>
              </p:cNvPr>
              <p:cNvSpPr txBox="1"/>
              <p:nvPr/>
            </p:nvSpPr>
            <p:spPr>
              <a:xfrm>
                <a:off x="379601" y="5364164"/>
                <a:ext cx="6094378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: parameter(s) of interest</a:t>
                </a:r>
              </a:p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: data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947FE5-DAA4-1E28-C94B-D58A3ED46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601" y="5364164"/>
                <a:ext cx="6094378" cy="1200329"/>
              </a:xfrm>
              <a:prstGeom prst="rect">
                <a:avLst/>
              </a:prstGeom>
              <a:blipFill>
                <a:blip r:embed="rId4"/>
                <a:stretch>
                  <a:fillRect t="-8122" b="-18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972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8CC6AB-10D4-66EB-3DC7-BC3DB8FB37CE}"/>
              </a:ext>
            </a:extLst>
          </p:cNvPr>
          <p:cNvSpPr txBox="1"/>
          <p:nvPr/>
        </p:nvSpPr>
        <p:spPr>
          <a:xfrm>
            <a:off x="248830" y="236120"/>
            <a:ext cx="116707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What is a </a:t>
            </a:r>
            <a:r>
              <a:rPr lang="en-US" sz="3200" b="1" dirty="0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likelihood</a:t>
            </a:r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D1B104-4B3A-91A7-4C1F-89C7EF3E4A87}"/>
              </a:ext>
            </a:extLst>
          </p:cNvPr>
          <p:cNvSpPr txBox="1"/>
          <p:nvPr/>
        </p:nvSpPr>
        <p:spPr>
          <a:xfrm>
            <a:off x="260631" y="1166978"/>
            <a:ext cx="116707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Probability for getting a result for a given value of parameter(s)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252A4F-6280-B1D2-9F0C-89D3EE3AC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314" y="1837202"/>
            <a:ext cx="5482954" cy="45395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79666B-E165-C5C3-B7C0-99A9ED822B47}"/>
              </a:ext>
            </a:extLst>
          </p:cNvPr>
          <p:cNvSpPr txBox="1"/>
          <p:nvPr/>
        </p:nvSpPr>
        <p:spPr>
          <a:xfrm>
            <a:off x="260631" y="6221770"/>
            <a:ext cx="114404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Helvetica" panose="020B0604020202020204" pitchFamily="34" charset="0"/>
              </a:rPr>
              <a:t>Flipping a coin 100 times with 50:50 chance of heads</a:t>
            </a:r>
          </a:p>
        </p:txBody>
      </p:sp>
    </p:spTree>
    <p:extLst>
      <p:ext uri="{BB962C8B-B14F-4D97-AF65-F5344CB8AC3E}">
        <p14:creationId xmlns:p14="http://schemas.microsoft.com/office/powerpoint/2010/main" val="3503322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BAYES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5B1960-B595-B158-EFED-CC594D428150}"/>
                  </a:ext>
                </a:extLst>
              </p:cNvPr>
              <p:cNvSpPr txBox="1"/>
              <p:nvPr/>
            </p:nvSpPr>
            <p:spPr>
              <a:xfrm>
                <a:off x="2743800" y="2646702"/>
                <a:ext cx="6704399" cy="15645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4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5B1960-B595-B158-EFED-CC594D428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800" y="2646702"/>
                <a:ext cx="6704399" cy="15645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5A2E17E-D922-E82E-FB0D-9F058BE077A4}"/>
              </a:ext>
            </a:extLst>
          </p:cNvPr>
          <p:cNvSpPr txBox="1"/>
          <p:nvPr/>
        </p:nvSpPr>
        <p:spPr>
          <a:xfrm>
            <a:off x="4991878" y="1974979"/>
            <a:ext cx="2406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Likelihood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8BD5BA-D057-7D2F-DAB9-3BC9CDB970B2}"/>
              </a:ext>
            </a:extLst>
          </p:cNvPr>
          <p:cNvSpPr/>
          <p:nvPr/>
        </p:nvSpPr>
        <p:spPr>
          <a:xfrm>
            <a:off x="5514391" y="2637371"/>
            <a:ext cx="1883937" cy="754304"/>
          </a:xfrm>
          <a:prstGeom prst="rect">
            <a:avLst/>
          </a:prstGeom>
          <a:noFill/>
          <a:ln w="254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883313-6422-2632-2D0A-1EE36BCD85C0}"/>
              </a:ext>
            </a:extLst>
          </p:cNvPr>
          <p:cNvSpPr/>
          <p:nvPr/>
        </p:nvSpPr>
        <p:spPr>
          <a:xfrm>
            <a:off x="7963028" y="2646249"/>
            <a:ext cx="1467416" cy="754304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70BD73-D2B3-E4AD-CA3F-827DBF324104}"/>
              </a:ext>
            </a:extLst>
          </p:cNvPr>
          <p:cNvSpPr txBox="1"/>
          <p:nvPr/>
        </p:nvSpPr>
        <p:spPr>
          <a:xfrm>
            <a:off x="7980784" y="1965648"/>
            <a:ext cx="240645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Prior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D58392B-6343-9012-00EE-5D249D0B85FB}"/>
                  </a:ext>
                </a:extLst>
              </p:cNvPr>
              <p:cNvSpPr txBox="1"/>
              <p:nvPr/>
            </p:nvSpPr>
            <p:spPr>
              <a:xfrm>
                <a:off x="379601" y="5364164"/>
                <a:ext cx="6094378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: parameter of interest</a:t>
                </a:r>
              </a:p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: data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D58392B-6343-9012-00EE-5D249D0B8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601" y="5364164"/>
                <a:ext cx="6094378" cy="1200329"/>
              </a:xfrm>
              <a:prstGeom prst="rect">
                <a:avLst/>
              </a:prstGeom>
              <a:blipFill>
                <a:blip r:embed="rId4"/>
                <a:stretch>
                  <a:fillRect t="-8122" b="-18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6990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8CC6AB-10D4-66EB-3DC7-BC3DB8FB37CE}"/>
              </a:ext>
            </a:extLst>
          </p:cNvPr>
          <p:cNvSpPr txBox="1"/>
          <p:nvPr/>
        </p:nvSpPr>
        <p:spPr>
          <a:xfrm>
            <a:off x="248830" y="236120"/>
            <a:ext cx="116707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What is a </a:t>
            </a:r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prior</a:t>
            </a:r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D1B104-4B3A-91A7-4C1F-89C7EF3E4A87}"/>
              </a:ext>
            </a:extLst>
          </p:cNvPr>
          <p:cNvSpPr txBox="1"/>
          <p:nvPr/>
        </p:nvSpPr>
        <p:spPr>
          <a:xfrm>
            <a:off x="260631" y="1166978"/>
            <a:ext cx="116707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Your prior belief in the distribution of a parameter.</a:t>
            </a:r>
          </a:p>
        </p:txBody>
      </p:sp>
      <p:pic>
        <p:nvPicPr>
          <p:cNvPr id="7" name="Picture 6" descr="A graph of a number of bands&#10;&#10;Description automatically generated">
            <a:extLst>
              <a:ext uri="{FF2B5EF4-FFF2-40B4-BE49-F238E27FC236}">
                <a16:creationId xmlns:a16="http://schemas.microsoft.com/office/drawing/2014/main" id="{16C461C1-7209-B92B-7A13-21A25BFF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63" y="1727757"/>
            <a:ext cx="4894123" cy="4894123"/>
          </a:xfrm>
          <a:prstGeom prst="rect">
            <a:avLst/>
          </a:prstGeom>
        </p:spPr>
      </p:pic>
      <p:pic>
        <p:nvPicPr>
          <p:cNvPr id="8" name="Picture 2" descr="Duck bands are a prize for both hunter and biologist - oregonlive.com">
            <a:extLst>
              <a:ext uri="{FF2B5EF4-FFF2-40B4-BE49-F238E27FC236}">
                <a16:creationId xmlns:a16="http://schemas.microsoft.com/office/drawing/2014/main" id="{2ACB214D-082E-BE8A-78D5-4BCCD2E78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465" y="4798896"/>
            <a:ext cx="1769399" cy="13270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Understanding Waterfowl: Waterfowl Bands and Other Markers | Ducks Unlimited">
            <a:extLst>
              <a:ext uri="{FF2B5EF4-FFF2-40B4-BE49-F238E27FC236}">
                <a16:creationId xmlns:a16="http://schemas.microsoft.com/office/drawing/2014/main" id="{03FF7958-B97B-3272-BCAE-82E1ED33E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835" y="2844225"/>
            <a:ext cx="2915269" cy="152565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565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5756" y="1876161"/>
            <a:ext cx="1144048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Helvetica" panose="020B0604020202020204" pitchFamily="34" charset="0"/>
              </a:rPr>
              <a:t>No class next week</a:t>
            </a:r>
          </a:p>
          <a:p>
            <a:pPr algn="ctr"/>
            <a:endParaRPr lang="en-US" sz="2800" b="1" dirty="0">
              <a:latin typeface="Helvetica" panose="020B0604020202020204" pitchFamily="34" charset="0"/>
            </a:endParaRPr>
          </a:p>
          <a:p>
            <a:pPr algn="ctr"/>
            <a:endParaRPr lang="en-US" sz="2800" b="1" dirty="0">
              <a:latin typeface="Helvetica" panose="020B0604020202020204" pitchFamily="34" charset="0"/>
            </a:endParaRPr>
          </a:p>
          <a:p>
            <a:pPr algn="ctr"/>
            <a:r>
              <a:rPr lang="en-US" sz="2800" b="1" dirty="0">
                <a:latin typeface="Helvetica" panose="020B0604020202020204" pitchFamily="34" charset="0"/>
              </a:rPr>
              <a:t>Office hours (Stone 307A):</a:t>
            </a:r>
          </a:p>
          <a:p>
            <a:pPr algn="ctr"/>
            <a:r>
              <a:rPr lang="en-US" sz="2800" b="1" dirty="0">
                <a:latin typeface="Helvetica" panose="020B0604020202020204" pitchFamily="34" charset="0"/>
              </a:rPr>
              <a:t>MF 0930-1100</a:t>
            </a:r>
          </a:p>
          <a:p>
            <a:pPr algn="ctr"/>
            <a:r>
              <a:rPr lang="en-US" sz="2800" b="1" dirty="0">
                <a:latin typeface="Helvetica" panose="020B0604020202020204" pitchFamily="34" charset="0"/>
              </a:rPr>
              <a:t>W 1100-1300</a:t>
            </a:r>
          </a:p>
        </p:txBody>
      </p:sp>
    </p:spTree>
    <p:extLst>
      <p:ext uri="{BB962C8B-B14F-4D97-AF65-F5344CB8AC3E}">
        <p14:creationId xmlns:p14="http://schemas.microsoft.com/office/powerpoint/2010/main" val="454509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BAYES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5B1960-B595-B158-EFED-CC594D428150}"/>
                  </a:ext>
                </a:extLst>
              </p:cNvPr>
              <p:cNvSpPr txBox="1"/>
              <p:nvPr/>
            </p:nvSpPr>
            <p:spPr>
              <a:xfrm>
                <a:off x="2743800" y="2646702"/>
                <a:ext cx="6704399" cy="15645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4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5B1960-B595-B158-EFED-CC594D428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800" y="2646702"/>
                <a:ext cx="6704399" cy="15645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5A2E17E-D922-E82E-FB0D-9F058BE077A4}"/>
              </a:ext>
            </a:extLst>
          </p:cNvPr>
          <p:cNvSpPr txBox="1"/>
          <p:nvPr/>
        </p:nvSpPr>
        <p:spPr>
          <a:xfrm>
            <a:off x="4991878" y="1974979"/>
            <a:ext cx="2406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Likelihood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8BD5BA-D057-7D2F-DAB9-3BC9CDB970B2}"/>
              </a:ext>
            </a:extLst>
          </p:cNvPr>
          <p:cNvSpPr/>
          <p:nvPr/>
        </p:nvSpPr>
        <p:spPr>
          <a:xfrm>
            <a:off x="5514391" y="2637371"/>
            <a:ext cx="1883937" cy="754304"/>
          </a:xfrm>
          <a:prstGeom prst="rect">
            <a:avLst/>
          </a:prstGeom>
          <a:noFill/>
          <a:ln w="254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883313-6422-2632-2D0A-1EE36BCD85C0}"/>
              </a:ext>
            </a:extLst>
          </p:cNvPr>
          <p:cNvSpPr/>
          <p:nvPr/>
        </p:nvSpPr>
        <p:spPr>
          <a:xfrm>
            <a:off x="7963028" y="2646249"/>
            <a:ext cx="1467416" cy="754304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70BD73-D2B3-E4AD-CA3F-827DBF324104}"/>
              </a:ext>
            </a:extLst>
          </p:cNvPr>
          <p:cNvSpPr txBox="1"/>
          <p:nvPr/>
        </p:nvSpPr>
        <p:spPr>
          <a:xfrm>
            <a:off x="7980784" y="1965648"/>
            <a:ext cx="240645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Prior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541ADF-057B-8A6B-0894-C6294E8E858B}"/>
              </a:ext>
            </a:extLst>
          </p:cNvPr>
          <p:cNvSpPr/>
          <p:nvPr/>
        </p:nvSpPr>
        <p:spPr>
          <a:xfrm>
            <a:off x="6700542" y="3545539"/>
            <a:ext cx="1467416" cy="754304"/>
          </a:xfrm>
          <a:prstGeom prst="rect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C52CFA-2A3A-6FE6-7EFA-EA85DDB9387D}"/>
              </a:ext>
            </a:extLst>
          </p:cNvPr>
          <p:cNvSpPr txBox="1"/>
          <p:nvPr/>
        </p:nvSpPr>
        <p:spPr>
          <a:xfrm>
            <a:off x="6964732" y="4420055"/>
            <a:ext cx="438980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Marginal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E7E64A6-8C2F-2D02-EF1F-5F1FA0EA1D49}"/>
                  </a:ext>
                </a:extLst>
              </p:cNvPr>
              <p:cNvSpPr txBox="1"/>
              <p:nvPr/>
            </p:nvSpPr>
            <p:spPr>
              <a:xfrm>
                <a:off x="379601" y="5364164"/>
                <a:ext cx="6094378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: parameter of interest</a:t>
                </a:r>
              </a:p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: data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E7E64A6-8C2F-2D02-EF1F-5F1FA0EA1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601" y="5364164"/>
                <a:ext cx="6094378" cy="1200329"/>
              </a:xfrm>
              <a:prstGeom prst="rect">
                <a:avLst/>
              </a:prstGeom>
              <a:blipFill>
                <a:blip r:embed="rId4"/>
                <a:stretch>
                  <a:fillRect t="-8122" b="-18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8142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8CC6AB-10D4-66EB-3DC7-BC3DB8FB37CE}"/>
              </a:ext>
            </a:extLst>
          </p:cNvPr>
          <p:cNvSpPr txBox="1"/>
          <p:nvPr/>
        </p:nvSpPr>
        <p:spPr>
          <a:xfrm>
            <a:off x="248830" y="236120"/>
            <a:ext cx="116707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What is </a:t>
            </a:r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marginal</a:t>
            </a:r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D1B104-4B3A-91A7-4C1F-89C7EF3E4A87}"/>
              </a:ext>
            </a:extLst>
          </p:cNvPr>
          <p:cNvSpPr txBox="1"/>
          <p:nvPr/>
        </p:nvSpPr>
        <p:spPr>
          <a:xfrm>
            <a:off x="260631" y="1166978"/>
            <a:ext cx="1167073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The marginal probability of the data!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i.e., the sum of the probability of the different ways you could observe the data</a:t>
            </a:r>
          </a:p>
        </p:txBody>
      </p:sp>
    </p:spTree>
    <p:extLst>
      <p:ext uri="{BB962C8B-B14F-4D97-AF65-F5344CB8AC3E}">
        <p14:creationId xmlns:p14="http://schemas.microsoft.com/office/powerpoint/2010/main" val="1876125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BAYES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5B1960-B595-B158-EFED-CC594D428150}"/>
                  </a:ext>
                </a:extLst>
              </p:cNvPr>
              <p:cNvSpPr txBox="1"/>
              <p:nvPr/>
            </p:nvSpPr>
            <p:spPr>
              <a:xfrm>
                <a:off x="2743800" y="2646702"/>
                <a:ext cx="6704399" cy="15645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4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5B1960-B595-B158-EFED-CC594D428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800" y="2646702"/>
                <a:ext cx="6704399" cy="15645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2B8D319-959D-41A1-314E-1C8ED3DED2F6}"/>
              </a:ext>
            </a:extLst>
          </p:cNvPr>
          <p:cNvSpPr/>
          <p:nvPr/>
        </p:nvSpPr>
        <p:spPr>
          <a:xfrm>
            <a:off x="2678545" y="2907144"/>
            <a:ext cx="2115128" cy="1043710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A2E17E-D922-E82E-FB0D-9F058BE077A4}"/>
              </a:ext>
            </a:extLst>
          </p:cNvPr>
          <p:cNvSpPr txBox="1"/>
          <p:nvPr/>
        </p:nvSpPr>
        <p:spPr>
          <a:xfrm>
            <a:off x="4991878" y="1974979"/>
            <a:ext cx="2406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Likelihood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8BD5BA-D057-7D2F-DAB9-3BC9CDB970B2}"/>
              </a:ext>
            </a:extLst>
          </p:cNvPr>
          <p:cNvSpPr/>
          <p:nvPr/>
        </p:nvSpPr>
        <p:spPr>
          <a:xfrm>
            <a:off x="5514391" y="2637371"/>
            <a:ext cx="1883937" cy="754304"/>
          </a:xfrm>
          <a:prstGeom prst="rect">
            <a:avLst/>
          </a:prstGeom>
          <a:noFill/>
          <a:ln w="254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A5D57-244C-E503-8AF1-351FB8FEF724}"/>
              </a:ext>
            </a:extLst>
          </p:cNvPr>
          <p:cNvSpPr txBox="1"/>
          <p:nvPr/>
        </p:nvSpPr>
        <p:spPr>
          <a:xfrm>
            <a:off x="1682621" y="2235421"/>
            <a:ext cx="2406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Posterior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883313-6422-2632-2D0A-1EE36BCD85C0}"/>
              </a:ext>
            </a:extLst>
          </p:cNvPr>
          <p:cNvSpPr/>
          <p:nvPr/>
        </p:nvSpPr>
        <p:spPr>
          <a:xfrm>
            <a:off x="7963028" y="2646249"/>
            <a:ext cx="1467416" cy="754304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70BD73-D2B3-E4AD-CA3F-827DBF324104}"/>
              </a:ext>
            </a:extLst>
          </p:cNvPr>
          <p:cNvSpPr txBox="1"/>
          <p:nvPr/>
        </p:nvSpPr>
        <p:spPr>
          <a:xfrm>
            <a:off x="7980784" y="1965648"/>
            <a:ext cx="240645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Prior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B21744-928B-9CB2-C5BE-0A2BBD964B7D}"/>
              </a:ext>
            </a:extLst>
          </p:cNvPr>
          <p:cNvSpPr/>
          <p:nvPr/>
        </p:nvSpPr>
        <p:spPr>
          <a:xfrm>
            <a:off x="6700542" y="3545539"/>
            <a:ext cx="1467416" cy="754304"/>
          </a:xfrm>
          <a:prstGeom prst="rect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E8130C-D631-CACB-B559-1D2CC19E8A93}"/>
              </a:ext>
            </a:extLst>
          </p:cNvPr>
          <p:cNvSpPr txBox="1"/>
          <p:nvPr/>
        </p:nvSpPr>
        <p:spPr>
          <a:xfrm>
            <a:off x="6964732" y="4420055"/>
            <a:ext cx="438980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Marginal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AED6B2-F5C4-BB12-7E82-A66F1BF9550D}"/>
                  </a:ext>
                </a:extLst>
              </p:cNvPr>
              <p:cNvSpPr txBox="1"/>
              <p:nvPr/>
            </p:nvSpPr>
            <p:spPr>
              <a:xfrm>
                <a:off x="379601" y="5364164"/>
                <a:ext cx="6094378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: parameter of interest</a:t>
                </a:r>
              </a:p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: data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AED6B2-F5C4-BB12-7E82-A66F1BF95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601" y="5364164"/>
                <a:ext cx="6094378" cy="1200329"/>
              </a:xfrm>
              <a:prstGeom prst="rect">
                <a:avLst/>
              </a:prstGeom>
              <a:blipFill>
                <a:blip r:embed="rId4"/>
                <a:stretch>
                  <a:fillRect t="-8122" b="-18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9597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The prior, likelihood and posterior probability density functions for... |  Download Scientific Diagram">
            <a:extLst>
              <a:ext uri="{FF2B5EF4-FFF2-40B4-BE49-F238E27FC236}">
                <a16:creationId xmlns:a16="http://schemas.microsoft.com/office/drawing/2014/main" id="{426EC2BA-3974-25B9-395A-830633321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092" y="1652573"/>
            <a:ext cx="4757610" cy="384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8CC6AB-10D4-66EB-3DC7-BC3DB8FB37CE}"/>
              </a:ext>
            </a:extLst>
          </p:cNvPr>
          <p:cNvSpPr txBox="1"/>
          <p:nvPr/>
        </p:nvSpPr>
        <p:spPr>
          <a:xfrm>
            <a:off x="248830" y="236120"/>
            <a:ext cx="116707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What is a </a:t>
            </a:r>
            <a:r>
              <a:rPr lang="en-US" sz="32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posterior</a:t>
            </a:r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D1B104-4B3A-91A7-4C1F-89C7EF3E4A87}"/>
              </a:ext>
            </a:extLst>
          </p:cNvPr>
          <p:cNvSpPr txBox="1"/>
          <p:nvPr/>
        </p:nvSpPr>
        <p:spPr>
          <a:xfrm>
            <a:off x="260631" y="1219430"/>
            <a:ext cx="718519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The distribution of a parameter </a:t>
            </a:r>
            <a:r>
              <a:rPr lang="en-US" sz="3200" u="sng" dirty="0">
                <a:latin typeface="Helvetica" panose="020B0604020202020204" pitchFamily="34" charset="0"/>
                <a:cs typeface="Helvetica" panose="020B0604020202020204" pitchFamily="34" charset="0"/>
              </a:rPr>
              <a:t>given your prior belief and the data.</a:t>
            </a:r>
          </a:p>
          <a:p>
            <a:endParaRPr lang="en-US" sz="3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3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E9AE3-FB95-BE48-7B08-685B2D1ED429}"/>
              </a:ext>
            </a:extLst>
          </p:cNvPr>
          <p:cNvSpPr txBox="1"/>
          <p:nvPr/>
        </p:nvSpPr>
        <p:spPr>
          <a:xfrm>
            <a:off x="1620476" y="3818277"/>
            <a:ext cx="3262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Our estimate</a:t>
            </a:r>
          </a:p>
        </p:txBody>
      </p:sp>
    </p:spTree>
    <p:extLst>
      <p:ext uri="{BB962C8B-B14F-4D97-AF65-F5344CB8AC3E}">
        <p14:creationId xmlns:p14="http://schemas.microsoft.com/office/powerpoint/2010/main" val="1737929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BAYES THEOREM: let’s work through some fun, simple </a:t>
            </a:r>
            <a:r>
              <a:rPr lang="en-US" sz="2800" b="1" dirty="0" err="1">
                <a:latin typeface="Helvetica" panose="020B0604020202020204" pitchFamily="34" charset="0"/>
              </a:rPr>
              <a:t>e.g.’s</a:t>
            </a:r>
            <a:endParaRPr lang="en-US" sz="2800" b="1" dirty="0">
              <a:latin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5DE6A1-748A-F980-3686-7A1FBD59778A}"/>
                  </a:ext>
                </a:extLst>
              </p:cNvPr>
              <p:cNvSpPr txBox="1"/>
              <p:nvPr/>
            </p:nvSpPr>
            <p:spPr>
              <a:xfrm>
                <a:off x="8571203" y="5819532"/>
                <a:ext cx="3349891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5DE6A1-748A-F980-3686-7A1FBD597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1203" y="5819532"/>
                <a:ext cx="3349891" cy="7822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Premium Vector | Angry hunter mascot walking with a knife ...">
            <a:extLst>
              <a:ext uri="{FF2B5EF4-FFF2-40B4-BE49-F238E27FC236}">
                <a16:creationId xmlns:a16="http://schemas.microsoft.com/office/drawing/2014/main" id="{A285FDFF-BAFE-0942-B912-C069B4E7F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877" y="2003503"/>
            <a:ext cx="3666524" cy="366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2938884" y="5408417"/>
            <a:ext cx="63142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Helvetica" panose="020B0604020202020204" pitchFamily="34" charset="0"/>
              </a:rPr>
              <a:t>The case of the credulous crackpot</a:t>
            </a:r>
          </a:p>
        </p:txBody>
      </p:sp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1F7D93DF-A101-66DC-9154-6C01D1833201}"/>
              </a:ext>
            </a:extLst>
          </p:cNvPr>
          <p:cNvSpPr/>
          <p:nvPr/>
        </p:nvSpPr>
        <p:spPr>
          <a:xfrm>
            <a:off x="5589503" y="846948"/>
            <a:ext cx="3349891" cy="1789889"/>
          </a:xfrm>
          <a:prstGeom prst="cloudCallou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 saw Bigfoot!</a:t>
            </a:r>
          </a:p>
        </p:txBody>
      </p:sp>
    </p:spTree>
    <p:extLst>
      <p:ext uri="{BB962C8B-B14F-4D97-AF65-F5344CB8AC3E}">
        <p14:creationId xmlns:p14="http://schemas.microsoft.com/office/powerpoint/2010/main" val="1869124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BAYES THEOREM: let’s work through a silly, intuitive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A83CBF-AD78-FE93-2E26-87F919AC3CCA}"/>
                  </a:ext>
                </a:extLst>
              </p:cNvPr>
              <p:cNvSpPr txBox="1"/>
              <p:nvPr/>
            </p:nvSpPr>
            <p:spPr>
              <a:xfrm>
                <a:off x="956806" y="2972689"/>
                <a:ext cx="6655733" cy="9126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bigfoot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bigfoot</m:t>
                              </m:r>
                            </m:e>
                          </m:d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bigfoot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(+)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A83CBF-AD78-FE93-2E26-87F919AC3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806" y="2972689"/>
                <a:ext cx="6655733" cy="9126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F4D93C-EBFF-5414-06A7-5114E1DD5924}"/>
              </a:ext>
            </a:extLst>
          </p:cNvPr>
          <p:cNvSpPr txBox="1"/>
          <p:nvPr/>
        </p:nvSpPr>
        <p:spPr>
          <a:xfrm>
            <a:off x="198944" y="61390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" panose="020B0604020202020204" pitchFamily="34" charset="0"/>
              </a:rPr>
              <a:t>Lozier</a:t>
            </a:r>
            <a:r>
              <a:rPr lang="en-US" sz="2800" b="1" dirty="0">
                <a:latin typeface="Helvetica" panose="020B0604020202020204" pitchFamily="34" charset="0"/>
              </a:rPr>
              <a:t> (2009) </a:t>
            </a:r>
            <a:r>
              <a:rPr lang="en-US" sz="2800" i="1" dirty="0">
                <a:latin typeface="Helvetica" panose="020B0604020202020204" pitchFamily="34" charset="0"/>
              </a:rPr>
              <a:t>Journal of Biogeography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122680-443F-BA58-695A-B827ABDD2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4635" y="1309076"/>
            <a:ext cx="2450559" cy="40314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FEE6D2-FC8A-B451-A994-E370F169F02F}"/>
                  </a:ext>
                </a:extLst>
              </p:cNvPr>
              <p:cNvSpPr txBox="1"/>
              <p:nvPr/>
            </p:nvSpPr>
            <p:spPr>
              <a:xfrm>
                <a:off x="8571203" y="5819532"/>
                <a:ext cx="3349891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FEE6D2-FC8A-B451-A994-E370F169F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1203" y="5819532"/>
                <a:ext cx="3349891" cy="7822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 descr="Premium Vector | Angry hunter mascot walking with a knife ...">
            <a:extLst>
              <a:ext uri="{FF2B5EF4-FFF2-40B4-BE49-F238E27FC236}">
                <a16:creationId xmlns:a16="http://schemas.microsoft.com/office/drawing/2014/main" id="{C41949C8-2F10-B42D-BF10-EB2EE191B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79" y="1079614"/>
            <a:ext cx="1893075" cy="189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907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BAYES THEOREM: let’s work through a silly, intuitive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A83CBF-AD78-FE93-2E26-87F919AC3CCA}"/>
                  </a:ext>
                </a:extLst>
              </p:cNvPr>
              <p:cNvSpPr txBox="1"/>
              <p:nvPr/>
            </p:nvSpPr>
            <p:spPr>
              <a:xfrm>
                <a:off x="956806" y="2972689"/>
                <a:ext cx="6655733" cy="9126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bigfoot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bigfoot</m:t>
                              </m:r>
                            </m:e>
                          </m:d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bigfoot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(+)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A83CBF-AD78-FE93-2E26-87F919AC3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806" y="2972689"/>
                <a:ext cx="6655733" cy="9126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F4D93C-EBFF-5414-06A7-5114E1DD5924}"/>
              </a:ext>
            </a:extLst>
          </p:cNvPr>
          <p:cNvSpPr txBox="1"/>
          <p:nvPr/>
        </p:nvSpPr>
        <p:spPr>
          <a:xfrm>
            <a:off x="198944" y="61390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" panose="020B0604020202020204" pitchFamily="34" charset="0"/>
              </a:rPr>
              <a:t>Lozier</a:t>
            </a:r>
            <a:r>
              <a:rPr lang="en-US" sz="2800" b="1" dirty="0">
                <a:latin typeface="Helvetica" panose="020B0604020202020204" pitchFamily="34" charset="0"/>
              </a:rPr>
              <a:t> (2009) </a:t>
            </a:r>
            <a:r>
              <a:rPr lang="en-US" sz="2800" i="1" dirty="0">
                <a:latin typeface="Helvetica" panose="020B0604020202020204" pitchFamily="34" charset="0"/>
              </a:rPr>
              <a:t>Journal of Biogeography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122680-443F-BA58-695A-B827ABDD2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4635" y="1309076"/>
            <a:ext cx="2450559" cy="40314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FEE6D2-FC8A-B451-A994-E370F169F02F}"/>
                  </a:ext>
                </a:extLst>
              </p:cNvPr>
              <p:cNvSpPr txBox="1"/>
              <p:nvPr/>
            </p:nvSpPr>
            <p:spPr>
              <a:xfrm>
                <a:off x="8571203" y="5819532"/>
                <a:ext cx="3349891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FEE6D2-FC8A-B451-A994-E370F169F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1203" y="5819532"/>
                <a:ext cx="3349891" cy="7822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C04D64A5-CA36-6E56-C5B9-141F35C9E272}"/>
              </a:ext>
            </a:extLst>
          </p:cNvPr>
          <p:cNvSpPr/>
          <p:nvPr/>
        </p:nvSpPr>
        <p:spPr>
          <a:xfrm>
            <a:off x="5899731" y="2895171"/>
            <a:ext cx="1693352" cy="523220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Premium Vector | Angry hunter mascot walking with a knife ...">
            <a:extLst>
              <a:ext uri="{FF2B5EF4-FFF2-40B4-BE49-F238E27FC236}">
                <a16:creationId xmlns:a16="http://schemas.microsoft.com/office/drawing/2014/main" id="{C41949C8-2F10-B42D-BF10-EB2EE191B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24" y="1136202"/>
            <a:ext cx="1893075" cy="189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1355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BAYES THEOREM: let’s work through a silly, intuitive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A83CBF-AD78-FE93-2E26-87F919AC3CCA}"/>
                  </a:ext>
                </a:extLst>
              </p:cNvPr>
              <p:cNvSpPr txBox="1"/>
              <p:nvPr/>
            </p:nvSpPr>
            <p:spPr>
              <a:xfrm>
                <a:off x="956806" y="2972689"/>
                <a:ext cx="6655733" cy="9126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bigfoot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bigfoot</m:t>
                              </m:r>
                            </m:e>
                          </m:d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bigfoot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(+)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A83CBF-AD78-FE93-2E26-87F919AC3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806" y="2972689"/>
                <a:ext cx="6655733" cy="9126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F4D93C-EBFF-5414-06A7-5114E1DD5924}"/>
              </a:ext>
            </a:extLst>
          </p:cNvPr>
          <p:cNvSpPr txBox="1"/>
          <p:nvPr/>
        </p:nvSpPr>
        <p:spPr>
          <a:xfrm>
            <a:off x="198944" y="61390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" panose="020B0604020202020204" pitchFamily="34" charset="0"/>
              </a:rPr>
              <a:t>Lozier</a:t>
            </a:r>
            <a:r>
              <a:rPr lang="en-US" sz="2800" b="1" dirty="0">
                <a:latin typeface="Helvetica" panose="020B0604020202020204" pitchFamily="34" charset="0"/>
              </a:rPr>
              <a:t> (2009) </a:t>
            </a:r>
            <a:r>
              <a:rPr lang="en-US" sz="2800" i="1" dirty="0">
                <a:latin typeface="Helvetica" panose="020B0604020202020204" pitchFamily="34" charset="0"/>
              </a:rPr>
              <a:t>Journal of Biogeography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122680-443F-BA58-695A-B827ABDD2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4635" y="1309076"/>
            <a:ext cx="2450559" cy="40314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FEE6D2-FC8A-B451-A994-E370F169F02F}"/>
                  </a:ext>
                </a:extLst>
              </p:cNvPr>
              <p:cNvSpPr txBox="1"/>
              <p:nvPr/>
            </p:nvSpPr>
            <p:spPr>
              <a:xfrm>
                <a:off x="8571203" y="5819532"/>
                <a:ext cx="3349891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FEE6D2-FC8A-B451-A994-E370F169F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1203" y="5819532"/>
                <a:ext cx="3349891" cy="7822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C04D64A5-CA36-6E56-C5B9-141F35C9E272}"/>
              </a:ext>
            </a:extLst>
          </p:cNvPr>
          <p:cNvSpPr/>
          <p:nvPr/>
        </p:nvSpPr>
        <p:spPr>
          <a:xfrm>
            <a:off x="5899731" y="2895171"/>
            <a:ext cx="1693352" cy="523220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520EB8-06BA-B988-579D-8A8837DB3BD9}"/>
              </a:ext>
            </a:extLst>
          </p:cNvPr>
          <p:cNvSpPr txBox="1"/>
          <p:nvPr/>
        </p:nvSpPr>
        <p:spPr>
          <a:xfrm>
            <a:off x="6378185" y="2281230"/>
            <a:ext cx="240645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Prior</a:t>
            </a:r>
          </a:p>
        </p:txBody>
      </p:sp>
      <p:pic>
        <p:nvPicPr>
          <p:cNvPr id="5" name="Picture 2" descr="Premium Vector | Angry hunter mascot walking with a knife ...">
            <a:extLst>
              <a:ext uri="{FF2B5EF4-FFF2-40B4-BE49-F238E27FC236}">
                <a16:creationId xmlns:a16="http://schemas.microsoft.com/office/drawing/2014/main" id="{26096CFD-6C3D-D6FA-EC4F-72FFA84FE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24" y="1136202"/>
            <a:ext cx="1893075" cy="189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7000F1-156F-ED94-5E68-51E3E5B799C4}"/>
              </a:ext>
            </a:extLst>
          </p:cNvPr>
          <p:cNvSpPr txBox="1"/>
          <p:nvPr/>
        </p:nvSpPr>
        <p:spPr>
          <a:xfrm>
            <a:off x="322635" y="4698198"/>
            <a:ext cx="889918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Prior: the probability of an event pre-data</a:t>
            </a:r>
          </a:p>
        </p:txBody>
      </p:sp>
    </p:spTree>
    <p:extLst>
      <p:ext uri="{BB962C8B-B14F-4D97-AF65-F5344CB8AC3E}">
        <p14:creationId xmlns:p14="http://schemas.microsoft.com/office/powerpoint/2010/main" val="29043613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BAYES THEOREM: let’s work through a silly, intuitive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A83CBF-AD78-FE93-2E26-87F919AC3CCA}"/>
                  </a:ext>
                </a:extLst>
              </p:cNvPr>
              <p:cNvSpPr txBox="1"/>
              <p:nvPr/>
            </p:nvSpPr>
            <p:spPr>
              <a:xfrm>
                <a:off x="956806" y="2972689"/>
                <a:ext cx="6098401" cy="9126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bigfoot</m:t>
                          </m:r>
                        </m: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bigfoot</m:t>
                              </m:r>
                            </m:e>
                          </m:d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1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(+)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A83CBF-AD78-FE93-2E26-87F919AC3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806" y="2972689"/>
                <a:ext cx="6098401" cy="9126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E2D0972-5B84-AE47-EB5D-A81514513BB7}"/>
                  </a:ext>
                </a:extLst>
              </p:cNvPr>
              <p:cNvSpPr txBox="1"/>
              <p:nvPr/>
            </p:nvSpPr>
            <p:spPr>
              <a:xfrm>
                <a:off x="8571203" y="5819532"/>
                <a:ext cx="3349891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E2D0972-5B84-AE47-EB5D-A81514513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1203" y="5819532"/>
                <a:ext cx="3349891" cy="7822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Premium Vector | Angry hunter mascot walking with a knife ...">
            <a:extLst>
              <a:ext uri="{FF2B5EF4-FFF2-40B4-BE49-F238E27FC236}">
                <a16:creationId xmlns:a16="http://schemas.microsoft.com/office/drawing/2014/main" id="{BCCDA580-913F-9E05-20DB-7ECB8F435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24" y="1136202"/>
            <a:ext cx="1893075" cy="189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E056C5-213D-54DC-E914-0A34979A1E08}"/>
              </a:ext>
            </a:extLst>
          </p:cNvPr>
          <p:cNvSpPr txBox="1"/>
          <p:nvPr/>
        </p:nvSpPr>
        <p:spPr>
          <a:xfrm>
            <a:off x="322635" y="4698198"/>
            <a:ext cx="8899186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Bigfoot does not exist, zero divided by whatever = 0… analysis complete</a:t>
            </a:r>
          </a:p>
        </p:txBody>
      </p:sp>
    </p:spTree>
    <p:extLst>
      <p:ext uri="{BB962C8B-B14F-4D97-AF65-F5344CB8AC3E}">
        <p14:creationId xmlns:p14="http://schemas.microsoft.com/office/powerpoint/2010/main" val="1488672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BAYES THEOREM: what about the 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" panose="020B0604020202020204" pitchFamily="34" charset="0"/>
              </a:rPr>
              <a:t>marginal</a:t>
            </a:r>
            <a:r>
              <a:rPr lang="en-US" sz="2800" b="1" dirty="0">
                <a:latin typeface="Helvetica" panose="020B0604020202020204" pitchFamily="34" charset="0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A83CBF-AD78-FE93-2E26-87F919AC3CCA}"/>
                  </a:ext>
                </a:extLst>
              </p:cNvPr>
              <p:cNvSpPr txBox="1"/>
              <p:nvPr/>
            </p:nvSpPr>
            <p:spPr>
              <a:xfrm>
                <a:off x="956806" y="2972689"/>
                <a:ext cx="6820072" cy="9126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bigfoot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bigfoot</m:t>
                              </m:r>
                            </m:e>
                          </m:d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1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800" b="1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1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𝐛𝐢𝐠𝐟𝐨𝐨𝐭</m:t>
                          </m:r>
                          <m:r>
                            <a:rPr lang="en-US" sz="2800" b="1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8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(+)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A83CBF-AD78-FE93-2E26-87F919AC3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806" y="2972689"/>
                <a:ext cx="6820072" cy="9126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F4D93C-EBFF-5414-06A7-5114E1DD5924}"/>
              </a:ext>
            </a:extLst>
          </p:cNvPr>
          <p:cNvSpPr txBox="1"/>
          <p:nvPr/>
        </p:nvSpPr>
        <p:spPr>
          <a:xfrm>
            <a:off x="198944" y="61390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" panose="020B0604020202020204" pitchFamily="34" charset="0"/>
              </a:rPr>
              <a:t>Lozier</a:t>
            </a:r>
            <a:r>
              <a:rPr lang="en-US" sz="2800" b="1" dirty="0">
                <a:latin typeface="Helvetica" panose="020B0604020202020204" pitchFamily="34" charset="0"/>
              </a:rPr>
              <a:t> (2009) </a:t>
            </a:r>
            <a:r>
              <a:rPr lang="en-US" sz="2800" i="1" dirty="0">
                <a:latin typeface="Helvetica" panose="020B0604020202020204" pitchFamily="34" charset="0"/>
              </a:rPr>
              <a:t>Journal of Biogeography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FEE6D2-FC8A-B451-A994-E370F169F02F}"/>
                  </a:ext>
                </a:extLst>
              </p:cNvPr>
              <p:cNvSpPr txBox="1"/>
              <p:nvPr/>
            </p:nvSpPr>
            <p:spPr>
              <a:xfrm>
                <a:off x="8571203" y="5819532"/>
                <a:ext cx="3349891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FEE6D2-FC8A-B451-A994-E370F169F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1203" y="5819532"/>
                <a:ext cx="3349891" cy="7822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 descr="Premium Vector | Angry hunter mascot walking with a knife ...">
            <a:extLst>
              <a:ext uri="{FF2B5EF4-FFF2-40B4-BE49-F238E27FC236}">
                <a16:creationId xmlns:a16="http://schemas.microsoft.com/office/drawing/2014/main" id="{C41949C8-2F10-B42D-BF10-EB2EE191B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24" y="1136202"/>
            <a:ext cx="1893075" cy="189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DCE8BE-3F2E-7171-BF78-D757109185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7736" y="795710"/>
            <a:ext cx="2140288" cy="435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030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5756" y="1490081"/>
            <a:ext cx="1144048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Helvetica" panose="020B0604020202020204" pitchFamily="34" charset="0"/>
              </a:rPr>
              <a:t>We’re going to talk about a LOT of stuff today!</a:t>
            </a:r>
          </a:p>
          <a:p>
            <a:pPr algn="ctr"/>
            <a:endParaRPr lang="en-US" sz="2800" b="1" dirty="0">
              <a:latin typeface="Helvetica" panose="020B0604020202020204" pitchFamily="34" charset="0"/>
            </a:endParaRPr>
          </a:p>
          <a:p>
            <a:pPr algn="ctr"/>
            <a:r>
              <a:rPr lang="en-US" sz="2800" b="1" dirty="0">
                <a:latin typeface="Helvetica" panose="020B0604020202020204" pitchFamily="34" charset="0"/>
              </a:rPr>
              <a:t>We won’t master it all (I can’t explain it all perfectly off the cuff)</a:t>
            </a:r>
          </a:p>
          <a:p>
            <a:pPr algn="ctr"/>
            <a:endParaRPr lang="en-US" sz="2800" b="1" dirty="0">
              <a:latin typeface="Helvetica" panose="020B0604020202020204" pitchFamily="34" charset="0"/>
            </a:endParaRPr>
          </a:p>
          <a:p>
            <a:pPr algn="ctr"/>
            <a:r>
              <a:rPr lang="en-US" sz="2800" b="1" dirty="0">
                <a:latin typeface="Helvetica" panose="020B0604020202020204" pitchFamily="34" charset="0"/>
              </a:rPr>
              <a:t>The key idea is to BEGIN to think about how priors and our data interact to inform our final estimate in a Bayesian analysis </a:t>
            </a:r>
          </a:p>
          <a:p>
            <a:pPr algn="ctr"/>
            <a:endParaRPr lang="en-US" sz="2800" b="1" dirty="0">
              <a:latin typeface="Helvetica" panose="020B0604020202020204" pitchFamily="34" charset="0"/>
            </a:endParaRPr>
          </a:p>
          <a:p>
            <a:pPr algn="ctr"/>
            <a:r>
              <a:rPr lang="en-US" sz="2800" b="1" dirty="0">
                <a:latin typeface="Helvetica" panose="020B0604020202020204" pitchFamily="34" charset="0"/>
              </a:rPr>
              <a:t>These are concepts we’ll revisit over and over again through the semester</a:t>
            </a:r>
          </a:p>
        </p:txBody>
      </p:sp>
    </p:spTree>
    <p:extLst>
      <p:ext uri="{BB962C8B-B14F-4D97-AF65-F5344CB8AC3E}">
        <p14:creationId xmlns:p14="http://schemas.microsoft.com/office/powerpoint/2010/main" val="25249395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BAYES THEOREM: what about the 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" panose="020B0604020202020204" pitchFamily="34" charset="0"/>
              </a:rPr>
              <a:t>marginal</a:t>
            </a:r>
            <a:r>
              <a:rPr lang="en-US" sz="2800" b="1" dirty="0">
                <a:latin typeface="Helvetica" panose="020B0604020202020204" pitchFamily="34" charset="0"/>
              </a:rPr>
              <a:t>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A83CBF-AD78-FE93-2E26-87F919AC3CCA}"/>
                  </a:ext>
                </a:extLst>
              </p:cNvPr>
              <p:cNvSpPr txBox="1"/>
              <p:nvPr/>
            </p:nvSpPr>
            <p:spPr>
              <a:xfrm>
                <a:off x="956806" y="2972689"/>
                <a:ext cx="7424788" cy="9126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bigfoot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bigfoot</m:t>
                              </m:r>
                            </m:e>
                          </m:d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1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800" b="1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1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𝐛𝐢𝐠𝐟𝐨𝐨𝐭</m:t>
                          </m:r>
                          <m:r>
                            <a:rPr lang="en-US" sz="2800" b="1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8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(+</m:t>
                          </m:r>
                          <m:r>
                            <a:rPr lang="en-US" sz="28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sz="2800" b="1" i="0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𝐛𝐢𝐠𝐟𝐨𝐨𝐭</m:t>
                          </m:r>
                          <m:r>
                            <a:rPr lang="en-US" sz="28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8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8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(+∩</m:t>
                          </m:r>
                          <m:r>
                            <a:rPr lang="en-US" sz="2800" b="1" i="0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𝐛𝐞𝐚𝐫</m:t>
                          </m:r>
                          <m:r>
                            <a:rPr lang="en-US" sz="28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A83CBF-AD78-FE93-2E26-87F919AC3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806" y="2972689"/>
                <a:ext cx="7424788" cy="9126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F4D93C-EBFF-5414-06A7-5114E1DD5924}"/>
              </a:ext>
            </a:extLst>
          </p:cNvPr>
          <p:cNvSpPr txBox="1"/>
          <p:nvPr/>
        </p:nvSpPr>
        <p:spPr>
          <a:xfrm>
            <a:off x="198944" y="61390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" panose="020B0604020202020204" pitchFamily="34" charset="0"/>
              </a:rPr>
              <a:t>Lozier</a:t>
            </a:r>
            <a:r>
              <a:rPr lang="en-US" sz="2800" b="1" dirty="0">
                <a:latin typeface="Helvetica" panose="020B0604020202020204" pitchFamily="34" charset="0"/>
              </a:rPr>
              <a:t> (2009) </a:t>
            </a:r>
            <a:r>
              <a:rPr lang="en-US" sz="2800" i="1" dirty="0">
                <a:latin typeface="Helvetica" panose="020B0604020202020204" pitchFamily="34" charset="0"/>
              </a:rPr>
              <a:t>Journal of Biogeography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FEE6D2-FC8A-B451-A994-E370F169F02F}"/>
                  </a:ext>
                </a:extLst>
              </p:cNvPr>
              <p:cNvSpPr txBox="1"/>
              <p:nvPr/>
            </p:nvSpPr>
            <p:spPr>
              <a:xfrm>
                <a:off x="8571203" y="5819532"/>
                <a:ext cx="3349891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FEE6D2-FC8A-B451-A994-E370F169F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1203" y="5819532"/>
                <a:ext cx="3349891" cy="7822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 descr="Premium Vector | Angry hunter mascot walking with a knife ...">
            <a:extLst>
              <a:ext uri="{FF2B5EF4-FFF2-40B4-BE49-F238E27FC236}">
                <a16:creationId xmlns:a16="http://schemas.microsoft.com/office/drawing/2014/main" id="{C41949C8-2F10-B42D-BF10-EB2EE191B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24" y="1136202"/>
            <a:ext cx="1893075" cy="189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DCE8BE-3F2E-7171-BF78-D757109185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7736" y="795710"/>
            <a:ext cx="2140288" cy="435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10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The credulous crackpot strikes again!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5DE6A1-748A-F980-3686-7A1FBD59778A}"/>
                  </a:ext>
                </a:extLst>
              </p:cNvPr>
              <p:cNvSpPr txBox="1"/>
              <p:nvPr/>
            </p:nvSpPr>
            <p:spPr>
              <a:xfrm>
                <a:off x="8571203" y="5819532"/>
                <a:ext cx="3349891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5DE6A1-748A-F980-3686-7A1FBD597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1203" y="5819532"/>
                <a:ext cx="3349891" cy="7822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Premium Vector | Angry hunter mascot walking with a knife ...">
            <a:extLst>
              <a:ext uri="{FF2B5EF4-FFF2-40B4-BE49-F238E27FC236}">
                <a16:creationId xmlns:a16="http://schemas.microsoft.com/office/drawing/2014/main" id="{A285FDFF-BAFE-0942-B912-C069B4E7F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176" y="1854902"/>
            <a:ext cx="4746895" cy="474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61AE90BD-90C3-47A7-BCE5-2893650CF954}"/>
              </a:ext>
            </a:extLst>
          </p:cNvPr>
          <p:cNvSpPr/>
          <p:nvPr/>
        </p:nvSpPr>
        <p:spPr>
          <a:xfrm>
            <a:off x="5145715" y="1046408"/>
            <a:ext cx="3349891" cy="1789889"/>
          </a:xfrm>
          <a:prstGeom prst="cloudCallou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 saw a wolf!</a:t>
            </a:r>
          </a:p>
        </p:txBody>
      </p:sp>
      <p:pic>
        <p:nvPicPr>
          <p:cNvPr id="4" name="Picture 2" descr="45,200+ Wolf Illustration Stock Illustrations, Royalty-Free Vector Graphics  &amp; Clip Art - iStock | Vintage wolf illustration, Red wolf illustration">
            <a:extLst>
              <a:ext uri="{FF2B5EF4-FFF2-40B4-BE49-F238E27FC236}">
                <a16:creationId xmlns:a16="http://schemas.microsoft.com/office/drawing/2014/main" id="{D4355D65-3281-C270-6688-64CB43B28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438" y="293507"/>
            <a:ext cx="2914650" cy="246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oyote Illustration Images – Browse 25,613 Stock Photos, Vectors, and Video  | Adobe Stock">
            <a:extLst>
              <a:ext uri="{FF2B5EF4-FFF2-40B4-BE49-F238E27FC236}">
                <a16:creationId xmlns:a16="http://schemas.microsoft.com/office/drawing/2014/main" id="{0E80C2E2-9AC3-585B-15A0-5A62264D3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1625" y="2899424"/>
            <a:ext cx="2373732" cy="237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095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BAYES THEOREM: let’s work through a better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A83CBF-AD78-FE93-2E26-87F919AC3CCA}"/>
                  </a:ext>
                </a:extLst>
              </p:cNvPr>
              <p:cNvSpPr txBox="1"/>
              <p:nvPr/>
            </p:nvSpPr>
            <p:spPr>
              <a:xfrm>
                <a:off x="956806" y="2972689"/>
                <a:ext cx="5419817" cy="9126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wolf</m:t>
                          </m:r>
                        </m: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wolf</m:t>
                              </m:r>
                            </m:e>
                          </m:d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wolf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(+)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A83CBF-AD78-FE93-2E26-87F919AC3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806" y="2972689"/>
                <a:ext cx="5419817" cy="9126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F4D93C-EBFF-5414-06A7-5114E1DD5924}"/>
              </a:ext>
            </a:extLst>
          </p:cNvPr>
          <p:cNvSpPr txBox="1"/>
          <p:nvPr/>
        </p:nvSpPr>
        <p:spPr>
          <a:xfrm>
            <a:off x="198944" y="61390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" panose="020B0604020202020204" pitchFamily="34" charset="0"/>
              </a:rPr>
              <a:t>Lozier</a:t>
            </a:r>
            <a:r>
              <a:rPr lang="en-US" sz="2800" b="1" dirty="0">
                <a:latin typeface="Helvetica" panose="020B0604020202020204" pitchFamily="34" charset="0"/>
              </a:rPr>
              <a:t> (2009) </a:t>
            </a:r>
            <a:r>
              <a:rPr lang="en-US" sz="2800" i="1" dirty="0">
                <a:latin typeface="Helvetica" panose="020B0604020202020204" pitchFamily="34" charset="0"/>
              </a:rPr>
              <a:t>Journal of Biogeography</a:t>
            </a:r>
          </a:p>
        </p:txBody>
      </p:sp>
      <p:pic>
        <p:nvPicPr>
          <p:cNvPr id="3074" name="Picture 2" descr="45,200+ Wolf Illustration Stock Illustrations, Royalty-Free Vector Graphics  &amp; Clip Art - iStock | Vintage wolf illustration, Red wolf illustration">
            <a:extLst>
              <a:ext uri="{FF2B5EF4-FFF2-40B4-BE49-F238E27FC236}">
                <a16:creationId xmlns:a16="http://schemas.microsoft.com/office/drawing/2014/main" id="{78721673-F795-A0D3-56AD-F9055E6B0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544" y="1015653"/>
            <a:ext cx="2914650" cy="246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oyote Illustration Images – Browse 25,613 Stock Photos, Vectors, and Video  | Adobe Stock">
            <a:extLst>
              <a:ext uri="{FF2B5EF4-FFF2-40B4-BE49-F238E27FC236}">
                <a16:creationId xmlns:a16="http://schemas.microsoft.com/office/drawing/2014/main" id="{326B5A3B-A4B1-C196-6079-E4B7077EF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731" y="3621570"/>
            <a:ext cx="2373732" cy="237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1308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BAYES THEOREM: let’s work through a better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A83CBF-AD78-FE93-2E26-87F919AC3CCA}"/>
                  </a:ext>
                </a:extLst>
              </p:cNvPr>
              <p:cNvSpPr txBox="1"/>
              <p:nvPr/>
            </p:nvSpPr>
            <p:spPr>
              <a:xfrm>
                <a:off x="1693657" y="2972689"/>
                <a:ext cx="5419817" cy="9126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wolf</m:t>
                          </m:r>
                        </m: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wolf</m:t>
                              </m:r>
                            </m:e>
                          </m:d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wolf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(+)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A83CBF-AD78-FE93-2E26-87F919AC3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657" y="2972689"/>
                <a:ext cx="5419817" cy="9126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45,200+ Wolf Illustration Stock Illustrations, Royalty-Free Vector Graphics  &amp; Clip Art - iStock | Vintage wolf illustration, Red wolf illustration">
            <a:extLst>
              <a:ext uri="{FF2B5EF4-FFF2-40B4-BE49-F238E27FC236}">
                <a16:creationId xmlns:a16="http://schemas.microsoft.com/office/drawing/2014/main" id="{78721673-F795-A0D3-56AD-F9055E6B0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544" y="1015653"/>
            <a:ext cx="2914650" cy="246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oyote Illustration Images – Browse 25,613 Stock Photos, Vectors, and Video  | Adobe Stock">
            <a:extLst>
              <a:ext uri="{FF2B5EF4-FFF2-40B4-BE49-F238E27FC236}">
                <a16:creationId xmlns:a16="http://schemas.microsoft.com/office/drawing/2014/main" id="{326B5A3B-A4B1-C196-6079-E4B7077EF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731" y="3621570"/>
            <a:ext cx="2373732" cy="237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C0EECEF-4B30-21E3-E893-FF16576656DE}"/>
              </a:ext>
            </a:extLst>
          </p:cNvPr>
          <p:cNvSpPr/>
          <p:nvPr/>
        </p:nvSpPr>
        <p:spPr>
          <a:xfrm>
            <a:off x="5794739" y="2910486"/>
            <a:ext cx="1277270" cy="584776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A93D4-DADF-3886-A37E-C43003B6AE22}"/>
              </a:ext>
            </a:extLst>
          </p:cNvPr>
          <p:cNvSpPr txBox="1"/>
          <p:nvPr/>
        </p:nvSpPr>
        <p:spPr>
          <a:xfrm>
            <a:off x="5794739" y="2228049"/>
            <a:ext cx="240645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Prior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DAA51-904A-9857-9632-C094264175D6}"/>
              </a:ext>
            </a:extLst>
          </p:cNvPr>
          <p:cNvSpPr/>
          <p:nvPr/>
        </p:nvSpPr>
        <p:spPr>
          <a:xfrm>
            <a:off x="4941651" y="3490654"/>
            <a:ext cx="963038" cy="456347"/>
          </a:xfrm>
          <a:prstGeom prst="rect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621791-B5C1-005E-2639-6D71149B4F43}"/>
              </a:ext>
            </a:extLst>
          </p:cNvPr>
          <p:cNvSpPr txBox="1"/>
          <p:nvPr/>
        </p:nvSpPr>
        <p:spPr>
          <a:xfrm>
            <a:off x="6006285" y="3598753"/>
            <a:ext cx="438980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Marginal</a:t>
            </a:r>
          </a:p>
        </p:txBody>
      </p:sp>
    </p:spTree>
    <p:extLst>
      <p:ext uri="{BB962C8B-B14F-4D97-AF65-F5344CB8AC3E}">
        <p14:creationId xmlns:p14="http://schemas.microsoft.com/office/powerpoint/2010/main" val="26721343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BAYES THEOREM: let’s work through a better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A83CBF-AD78-FE93-2E26-87F919AC3CCA}"/>
                  </a:ext>
                </a:extLst>
              </p:cNvPr>
              <p:cNvSpPr txBox="1"/>
              <p:nvPr/>
            </p:nvSpPr>
            <p:spPr>
              <a:xfrm>
                <a:off x="956806" y="2972689"/>
                <a:ext cx="6203750" cy="9126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wolf</m:t>
                          </m:r>
                        </m: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wolf</m:t>
                              </m:r>
                            </m:e>
                          </m:d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wolf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(+)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A83CBF-AD78-FE93-2E26-87F919AC3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806" y="2972689"/>
                <a:ext cx="6203750" cy="9126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45,200+ Wolf Illustration Stock Illustrations, Royalty-Free Vector Graphics  &amp; Clip Art - iStock | Vintage wolf illustration, Red wolf illustration">
            <a:extLst>
              <a:ext uri="{FF2B5EF4-FFF2-40B4-BE49-F238E27FC236}">
                <a16:creationId xmlns:a16="http://schemas.microsoft.com/office/drawing/2014/main" id="{78721673-F795-A0D3-56AD-F9055E6B0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544" y="1015653"/>
            <a:ext cx="2914650" cy="246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oyote Illustration Images – Browse 25,613 Stock Photos, Vectors, and Video  | Adobe Stock">
            <a:extLst>
              <a:ext uri="{FF2B5EF4-FFF2-40B4-BE49-F238E27FC236}">
                <a16:creationId xmlns:a16="http://schemas.microsoft.com/office/drawing/2014/main" id="{326B5A3B-A4B1-C196-6079-E4B7077EF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731" y="3621570"/>
            <a:ext cx="2373732" cy="237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C0EECEF-4B30-21E3-E893-FF16576656DE}"/>
              </a:ext>
            </a:extLst>
          </p:cNvPr>
          <p:cNvSpPr/>
          <p:nvPr/>
        </p:nvSpPr>
        <p:spPr>
          <a:xfrm>
            <a:off x="5794739" y="2910486"/>
            <a:ext cx="1277270" cy="584776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A93D4-DADF-3886-A37E-C43003B6AE22}"/>
              </a:ext>
            </a:extLst>
          </p:cNvPr>
          <p:cNvSpPr txBox="1"/>
          <p:nvPr/>
        </p:nvSpPr>
        <p:spPr>
          <a:xfrm>
            <a:off x="5794739" y="2228049"/>
            <a:ext cx="240645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Prior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DAA51-904A-9857-9632-C094264175D6}"/>
              </a:ext>
            </a:extLst>
          </p:cNvPr>
          <p:cNvSpPr/>
          <p:nvPr/>
        </p:nvSpPr>
        <p:spPr>
          <a:xfrm>
            <a:off x="4941651" y="3490654"/>
            <a:ext cx="963038" cy="456347"/>
          </a:xfrm>
          <a:prstGeom prst="rect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621791-B5C1-005E-2639-6D71149B4F43}"/>
              </a:ext>
            </a:extLst>
          </p:cNvPr>
          <p:cNvSpPr txBox="1"/>
          <p:nvPr/>
        </p:nvSpPr>
        <p:spPr>
          <a:xfrm>
            <a:off x="6006285" y="3598753"/>
            <a:ext cx="438980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Marginal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411FD6-7EF2-D1E0-D98A-4EA112487E07}"/>
              </a:ext>
            </a:extLst>
          </p:cNvPr>
          <p:cNvSpPr txBox="1"/>
          <p:nvPr/>
        </p:nvSpPr>
        <p:spPr>
          <a:xfrm>
            <a:off x="490001" y="5651224"/>
            <a:ext cx="755729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Marginal: the probability of the data…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DDE65C-8DB8-E11A-2BE6-4E1DFCD307F0}"/>
              </a:ext>
            </a:extLst>
          </p:cNvPr>
          <p:cNvSpPr txBox="1"/>
          <p:nvPr/>
        </p:nvSpPr>
        <p:spPr>
          <a:xfrm>
            <a:off x="490000" y="5066449"/>
            <a:ext cx="723376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Prior: probability of the event </a:t>
            </a:r>
          </a:p>
        </p:txBody>
      </p:sp>
    </p:spTree>
    <p:extLst>
      <p:ext uri="{BB962C8B-B14F-4D97-AF65-F5344CB8AC3E}">
        <p14:creationId xmlns:p14="http://schemas.microsoft.com/office/powerpoint/2010/main" val="21248929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BAYES THEOREM: let’s make some assumptions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A83CBF-AD78-FE93-2E26-87F919AC3CCA}"/>
                  </a:ext>
                </a:extLst>
              </p:cNvPr>
              <p:cNvSpPr txBox="1"/>
              <p:nvPr/>
            </p:nvSpPr>
            <p:spPr>
              <a:xfrm>
                <a:off x="956806" y="2972689"/>
                <a:ext cx="7260385" cy="9126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wolf</m:t>
                          </m:r>
                        </m: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wolf</m:t>
                              </m:r>
                            </m:e>
                          </m:d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wolf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(+</m:t>
                          </m:r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wolf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(+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coyote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A83CBF-AD78-FE93-2E26-87F919AC3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806" y="2972689"/>
                <a:ext cx="7260385" cy="9126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45,200+ Wolf Illustration Stock Illustrations, Royalty-Free Vector Graphics  &amp; Clip Art - iStock | Vintage wolf illustration, Red wolf illustration">
            <a:extLst>
              <a:ext uri="{FF2B5EF4-FFF2-40B4-BE49-F238E27FC236}">
                <a16:creationId xmlns:a16="http://schemas.microsoft.com/office/drawing/2014/main" id="{78721673-F795-A0D3-56AD-F9055E6B0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544" y="1015653"/>
            <a:ext cx="2914650" cy="246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oyote Illustration Images – Browse 25,613 Stock Photos, Vectors, and Video  | Adobe Stock">
            <a:extLst>
              <a:ext uri="{FF2B5EF4-FFF2-40B4-BE49-F238E27FC236}">
                <a16:creationId xmlns:a16="http://schemas.microsoft.com/office/drawing/2014/main" id="{326B5A3B-A4B1-C196-6079-E4B7077EF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601" y="3882875"/>
            <a:ext cx="1529834" cy="152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C0EECEF-4B30-21E3-E893-FF16576656DE}"/>
              </a:ext>
            </a:extLst>
          </p:cNvPr>
          <p:cNvSpPr/>
          <p:nvPr/>
        </p:nvSpPr>
        <p:spPr>
          <a:xfrm>
            <a:off x="6270515" y="2901710"/>
            <a:ext cx="1454898" cy="516042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A93D4-DADF-3886-A37E-C43003B6AE22}"/>
              </a:ext>
            </a:extLst>
          </p:cNvPr>
          <p:cNvSpPr txBox="1"/>
          <p:nvPr/>
        </p:nvSpPr>
        <p:spPr>
          <a:xfrm>
            <a:off x="6368671" y="2217472"/>
            <a:ext cx="240645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Prior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DAA51-904A-9857-9632-C094264175D6}"/>
              </a:ext>
            </a:extLst>
          </p:cNvPr>
          <p:cNvSpPr/>
          <p:nvPr/>
        </p:nvSpPr>
        <p:spPr>
          <a:xfrm>
            <a:off x="3781887" y="3490654"/>
            <a:ext cx="4389806" cy="456347"/>
          </a:xfrm>
          <a:prstGeom prst="rect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621791-B5C1-005E-2639-6D71149B4F43}"/>
              </a:ext>
            </a:extLst>
          </p:cNvPr>
          <p:cNvSpPr txBox="1"/>
          <p:nvPr/>
        </p:nvSpPr>
        <p:spPr>
          <a:xfrm>
            <a:off x="5904689" y="4019903"/>
            <a:ext cx="438980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Marginal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DDE65C-8DB8-E11A-2BE6-4E1DFCD307F0}"/>
              </a:ext>
            </a:extLst>
          </p:cNvPr>
          <p:cNvSpPr txBox="1"/>
          <p:nvPr/>
        </p:nvSpPr>
        <p:spPr>
          <a:xfrm>
            <a:off x="221924" y="6246836"/>
            <a:ext cx="1174815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We’ll assume they actually saw a large wild canid (i.e., either coyote or wolf)</a:t>
            </a:r>
          </a:p>
        </p:txBody>
      </p:sp>
      <p:pic>
        <p:nvPicPr>
          <p:cNvPr id="6" name="Picture 4" descr="Coyote Illustration Images – Browse 25,613 Stock Photos, Vectors, and Video  | Adobe Stock">
            <a:extLst>
              <a:ext uri="{FF2B5EF4-FFF2-40B4-BE49-F238E27FC236}">
                <a16:creationId xmlns:a16="http://schemas.microsoft.com/office/drawing/2014/main" id="{019ADF6B-F0B2-4F1C-9993-3B6889D77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0254" y="4352222"/>
            <a:ext cx="1529834" cy="152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2326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BAYES THEOREM: let’s make some assumptions</a:t>
            </a:r>
          </a:p>
        </p:txBody>
      </p:sp>
      <p:pic>
        <p:nvPicPr>
          <p:cNvPr id="3074" name="Picture 2" descr="45,200+ Wolf Illustration Stock Illustrations, Royalty-Free Vector Graphics  &amp; Clip Art - iStock | Vintage wolf illustration, Red wolf illustration">
            <a:extLst>
              <a:ext uri="{FF2B5EF4-FFF2-40B4-BE49-F238E27FC236}">
                <a16:creationId xmlns:a16="http://schemas.microsoft.com/office/drawing/2014/main" id="{78721673-F795-A0D3-56AD-F9055E6B0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544" y="1015653"/>
            <a:ext cx="2914650" cy="246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oyote Illustration Images – Browse 25,613 Stock Photos, Vectors, and Video  | Adobe Stock">
            <a:extLst>
              <a:ext uri="{FF2B5EF4-FFF2-40B4-BE49-F238E27FC236}">
                <a16:creationId xmlns:a16="http://schemas.microsoft.com/office/drawing/2014/main" id="{326B5A3B-A4B1-C196-6079-E4B7077EF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601" y="3882875"/>
            <a:ext cx="1529834" cy="152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411FD6-7EF2-D1E0-D98A-4EA112487E07}"/>
              </a:ext>
            </a:extLst>
          </p:cNvPr>
          <p:cNvSpPr txBox="1"/>
          <p:nvPr/>
        </p:nvSpPr>
        <p:spPr>
          <a:xfrm>
            <a:off x="490001" y="5651224"/>
            <a:ext cx="755729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Marginal: if wolf, wolf, if coyote, 50:50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DDE65C-8DB8-E11A-2BE6-4E1DFCD307F0}"/>
              </a:ext>
            </a:extLst>
          </p:cNvPr>
          <p:cNvSpPr txBox="1"/>
          <p:nvPr/>
        </p:nvSpPr>
        <p:spPr>
          <a:xfrm>
            <a:off x="490000" y="5066449"/>
            <a:ext cx="723376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Prior: let’s imagine a 2:1 </a:t>
            </a:r>
            <a:r>
              <a:rPr lang="en-U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coyote:wolf</a:t>
            </a: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ratio</a:t>
            </a:r>
          </a:p>
        </p:txBody>
      </p:sp>
      <p:pic>
        <p:nvPicPr>
          <p:cNvPr id="6" name="Picture 4" descr="Coyote Illustration Images – Browse 25,613 Stock Photos, Vectors, and Video  | Adobe Stock">
            <a:extLst>
              <a:ext uri="{FF2B5EF4-FFF2-40B4-BE49-F238E27FC236}">
                <a16:creationId xmlns:a16="http://schemas.microsoft.com/office/drawing/2014/main" id="{019ADF6B-F0B2-4F1C-9993-3B6889D77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0254" y="4352222"/>
            <a:ext cx="1529834" cy="152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FF70BE-DC54-2719-5AA5-9B3AA9A99E89}"/>
                  </a:ext>
                </a:extLst>
              </p:cNvPr>
              <p:cNvSpPr txBox="1"/>
              <p:nvPr/>
            </p:nvSpPr>
            <p:spPr>
              <a:xfrm>
                <a:off x="1109206" y="3125089"/>
                <a:ext cx="7260385" cy="9126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wolf</m:t>
                          </m:r>
                        </m: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wolf</m:t>
                              </m:r>
                            </m:e>
                          </m:d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wolf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(+</m:t>
                          </m:r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wolf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(+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coyote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FF70BE-DC54-2719-5AA5-9B3AA9A99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206" y="3125089"/>
                <a:ext cx="7260385" cy="9126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6AC5AA10-3B7B-3A6E-FABE-2D59272594D4}"/>
              </a:ext>
            </a:extLst>
          </p:cNvPr>
          <p:cNvSpPr/>
          <p:nvPr/>
        </p:nvSpPr>
        <p:spPr>
          <a:xfrm>
            <a:off x="6422915" y="3054110"/>
            <a:ext cx="1454898" cy="516042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338DC4-640A-8425-AF7A-904B2F3D1FCA}"/>
              </a:ext>
            </a:extLst>
          </p:cNvPr>
          <p:cNvSpPr txBox="1"/>
          <p:nvPr/>
        </p:nvSpPr>
        <p:spPr>
          <a:xfrm>
            <a:off x="6521071" y="2369872"/>
            <a:ext cx="240645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Prior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247134-DF75-32D8-B2DE-BD48E28D42CD}"/>
              </a:ext>
            </a:extLst>
          </p:cNvPr>
          <p:cNvSpPr/>
          <p:nvPr/>
        </p:nvSpPr>
        <p:spPr>
          <a:xfrm>
            <a:off x="3934287" y="3643054"/>
            <a:ext cx="4389806" cy="456347"/>
          </a:xfrm>
          <a:prstGeom prst="rect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357C88-B2A9-EE1A-CD6E-504821E100EB}"/>
              </a:ext>
            </a:extLst>
          </p:cNvPr>
          <p:cNvSpPr txBox="1"/>
          <p:nvPr/>
        </p:nvSpPr>
        <p:spPr>
          <a:xfrm>
            <a:off x="6057089" y="4172303"/>
            <a:ext cx="438980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Marginal</a:t>
            </a:r>
          </a:p>
        </p:txBody>
      </p:sp>
    </p:spTree>
    <p:extLst>
      <p:ext uri="{BB962C8B-B14F-4D97-AF65-F5344CB8AC3E}">
        <p14:creationId xmlns:p14="http://schemas.microsoft.com/office/powerpoint/2010/main" val="30734738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BAYES THEOREM: let’s make some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A83CBF-AD78-FE93-2E26-87F919AC3CCA}"/>
                  </a:ext>
                </a:extLst>
              </p:cNvPr>
              <p:cNvSpPr txBox="1"/>
              <p:nvPr/>
            </p:nvSpPr>
            <p:spPr>
              <a:xfrm>
                <a:off x="619451" y="2972689"/>
                <a:ext cx="6023572" cy="8433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wolf</m:t>
                          </m:r>
                        </m: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wolf</m:t>
                              </m:r>
                            </m:e>
                          </m:d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1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800" b="1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1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𝟑𝟑</m:t>
                          </m:r>
                        </m:num>
                        <m:den>
                          <m:r>
                            <a:rPr lang="en-US" sz="28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8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𝟑𝟑</m:t>
                          </m:r>
                          <m:r>
                            <a:rPr lang="en-US" sz="28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8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𝟑𝟑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A83CBF-AD78-FE93-2E26-87F919AC3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51" y="2972689"/>
                <a:ext cx="6023572" cy="8433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45,200+ Wolf Illustration Stock Illustrations, Royalty-Free Vector Graphics  &amp; Clip Art - iStock | Vintage wolf illustration, Red wolf illustration">
            <a:extLst>
              <a:ext uri="{FF2B5EF4-FFF2-40B4-BE49-F238E27FC236}">
                <a16:creationId xmlns:a16="http://schemas.microsoft.com/office/drawing/2014/main" id="{78721673-F795-A0D3-56AD-F9055E6B0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544" y="1015653"/>
            <a:ext cx="2914650" cy="246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C0EECEF-4B30-21E3-E893-FF16576656DE}"/>
              </a:ext>
            </a:extLst>
          </p:cNvPr>
          <p:cNvSpPr/>
          <p:nvPr/>
        </p:nvSpPr>
        <p:spPr>
          <a:xfrm>
            <a:off x="5726097" y="2935933"/>
            <a:ext cx="905917" cy="476109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A93D4-DADF-3886-A37E-C43003B6AE22}"/>
              </a:ext>
            </a:extLst>
          </p:cNvPr>
          <p:cNvSpPr txBox="1"/>
          <p:nvPr/>
        </p:nvSpPr>
        <p:spPr>
          <a:xfrm>
            <a:off x="5821372" y="2343867"/>
            <a:ext cx="240645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Prior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DAA51-904A-9857-9632-C094264175D6}"/>
              </a:ext>
            </a:extLst>
          </p:cNvPr>
          <p:cNvSpPr/>
          <p:nvPr/>
        </p:nvSpPr>
        <p:spPr>
          <a:xfrm>
            <a:off x="4048217" y="3490654"/>
            <a:ext cx="2246051" cy="456347"/>
          </a:xfrm>
          <a:prstGeom prst="rect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621791-B5C1-005E-2639-6D71149B4F43}"/>
              </a:ext>
            </a:extLst>
          </p:cNvPr>
          <p:cNvSpPr txBox="1"/>
          <p:nvPr/>
        </p:nvSpPr>
        <p:spPr>
          <a:xfrm>
            <a:off x="4947439" y="3997783"/>
            <a:ext cx="438980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Marginal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411FD6-7EF2-D1E0-D98A-4EA112487E07}"/>
              </a:ext>
            </a:extLst>
          </p:cNvPr>
          <p:cNvSpPr txBox="1"/>
          <p:nvPr/>
        </p:nvSpPr>
        <p:spPr>
          <a:xfrm>
            <a:off x="490001" y="5651224"/>
            <a:ext cx="755729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Marginal: if wolf -&gt; wolf, if coyote, 50:50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DDE65C-8DB8-E11A-2BE6-4E1DFCD307F0}"/>
              </a:ext>
            </a:extLst>
          </p:cNvPr>
          <p:cNvSpPr txBox="1"/>
          <p:nvPr/>
        </p:nvSpPr>
        <p:spPr>
          <a:xfrm>
            <a:off x="490000" y="5066449"/>
            <a:ext cx="723376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Prior: let’s imagine a 2:1 </a:t>
            </a:r>
            <a:r>
              <a:rPr lang="en-U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coyote:wolf</a:t>
            </a: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ratio</a:t>
            </a:r>
          </a:p>
        </p:txBody>
      </p:sp>
      <p:pic>
        <p:nvPicPr>
          <p:cNvPr id="6" name="Picture 4" descr="Coyote Illustration Images – Browse 25,613 Stock Photos, Vectors, and Video  | Adobe Stock">
            <a:extLst>
              <a:ext uri="{FF2B5EF4-FFF2-40B4-BE49-F238E27FC236}">
                <a16:creationId xmlns:a16="http://schemas.microsoft.com/office/drawing/2014/main" id="{85D879B5-0B8F-4754-D31A-A351BE993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601" y="3882875"/>
            <a:ext cx="1529834" cy="152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oyote Illustration Images – Browse 25,613 Stock Photos, Vectors, and Video  | Adobe Stock">
            <a:extLst>
              <a:ext uri="{FF2B5EF4-FFF2-40B4-BE49-F238E27FC236}">
                <a16:creationId xmlns:a16="http://schemas.microsoft.com/office/drawing/2014/main" id="{D37675A8-ECC1-F623-912A-25186A38C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0254" y="4352222"/>
            <a:ext cx="1529834" cy="152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0712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BAYES THEOREM: let’s make some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A83CBF-AD78-FE93-2E26-87F919AC3CCA}"/>
                  </a:ext>
                </a:extLst>
              </p:cNvPr>
              <p:cNvSpPr txBox="1"/>
              <p:nvPr/>
            </p:nvSpPr>
            <p:spPr>
              <a:xfrm>
                <a:off x="619451" y="2972689"/>
                <a:ext cx="6023572" cy="8433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wolf</m:t>
                          </m:r>
                        </m: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wolf</m:t>
                              </m:r>
                            </m:e>
                          </m:d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1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800" b="1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1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𝟑𝟑</m:t>
                          </m:r>
                        </m:num>
                        <m:den>
                          <m:r>
                            <a:rPr lang="en-US" sz="28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8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𝟑𝟑</m:t>
                          </m:r>
                          <m:r>
                            <a:rPr lang="en-US" sz="28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8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𝟑𝟑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A83CBF-AD78-FE93-2E26-87F919AC3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51" y="2972689"/>
                <a:ext cx="6023572" cy="8433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45,200+ Wolf Illustration Stock Illustrations, Royalty-Free Vector Graphics  &amp; Clip Art - iStock | Vintage wolf illustration, Red wolf illustration">
            <a:extLst>
              <a:ext uri="{FF2B5EF4-FFF2-40B4-BE49-F238E27FC236}">
                <a16:creationId xmlns:a16="http://schemas.microsoft.com/office/drawing/2014/main" id="{78721673-F795-A0D3-56AD-F9055E6B0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544" y="1015653"/>
            <a:ext cx="2914650" cy="246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C0EECEF-4B30-21E3-E893-FF16576656DE}"/>
              </a:ext>
            </a:extLst>
          </p:cNvPr>
          <p:cNvSpPr/>
          <p:nvPr/>
        </p:nvSpPr>
        <p:spPr>
          <a:xfrm>
            <a:off x="5726097" y="2935933"/>
            <a:ext cx="905917" cy="476109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A93D4-DADF-3886-A37E-C43003B6AE22}"/>
              </a:ext>
            </a:extLst>
          </p:cNvPr>
          <p:cNvSpPr txBox="1"/>
          <p:nvPr/>
        </p:nvSpPr>
        <p:spPr>
          <a:xfrm>
            <a:off x="5821372" y="2343867"/>
            <a:ext cx="240645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Prior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DAA51-904A-9857-9632-C094264175D6}"/>
              </a:ext>
            </a:extLst>
          </p:cNvPr>
          <p:cNvSpPr/>
          <p:nvPr/>
        </p:nvSpPr>
        <p:spPr>
          <a:xfrm>
            <a:off x="4048217" y="3490654"/>
            <a:ext cx="2246051" cy="456347"/>
          </a:xfrm>
          <a:prstGeom prst="rect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621791-B5C1-005E-2639-6D71149B4F43}"/>
              </a:ext>
            </a:extLst>
          </p:cNvPr>
          <p:cNvSpPr txBox="1"/>
          <p:nvPr/>
        </p:nvSpPr>
        <p:spPr>
          <a:xfrm>
            <a:off x="4947439" y="3997783"/>
            <a:ext cx="438980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Marginal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411FD6-7EF2-D1E0-D98A-4EA112487E07}"/>
              </a:ext>
            </a:extLst>
          </p:cNvPr>
          <p:cNvSpPr txBox="1"/>
          <p:nvPr/>
        </p:nvSpPr>
        <p:spPr>
          <a:xfrm>
            <a:off x="490001" y="5651224"/>
            <a:ext cx="755729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Marginal: if wolf -&gt; wolf, if coyote, 50:50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DDE65C-8DB8-E11A-2BE6-4E1DFCD307F0}"/>
              </a:ext>
            </a:extLst>
          </p:cNvPr>
          <p:cNvSpPr txBox="1"/>
          <p:nvPr/>
        </p:nvSpPr>
        <p:spPr>
          <a:xfrm>
            <a:off x="490000" y="5066449"/>
            <a:ext cx="723376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Prior: let’s imagine a 2:1 </a:t>
            </a:r>
            <a:r>
              <a:rPr lang="en-U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coyote:wolf</a:t>
            </a: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ratio</a:t>
            </a:r>
          </a:p>
        </p:txBody>
      </p:sp>
      <p:pic>
        <p:nvPicPr>
          <p:cNvPr id="6" name="Picture 4" descr="Coyote Illustration Images – Browse 25,613 Stock Photos, Vectors, and Video  | Adobe Stock">
            <a:extLst>
              <a:ext uri="{FF2B5EF4-FFF2-40B4-BE49-F238E27FC236}">
                <a16:creationId xmlns:a16="http://schemas.microsoft.com/office/drawing/2014/main" id="{85D879B5-0B8F-4754-D31A-A351BE993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601" y="3882875"/>
            <a:ext cx="1529834" cy="152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oyote Illustration Images – Browse 25,613 Stock Photos, Vectors, and Video  | Adobe Stock">
            <a:extLst>
              <a:ext uri="{FF2B5EF4-FFF2-40B4-BE49-F238E27FC236}">
                <a16:creationId xmlns:a16="http://schemas.microsoft.com/office/drawing/2014/main" id="{D37675A8-ECC1-F623-912A-25186A38C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0254" y="4352222"/>
            <a:ext cx="1529834" cy="152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E4D5452-7E6C-6533-B72B-EC650EF0A1C1}"/>
              </a:ext>
            </a:extLst>
          </p:cNvPr>
          <p:cNvSpPr txBox="1"/>
          <p:nvPr/>
        </p:nvSpPr>
        <p:spPr>
          <a:xfrm>
            <a:off x="8237154" y="5445215"/>
            <a:ext cx="1729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Misidentified as  wolf (coyote)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AF43D1-B221-39C1-CE28-3497E1A494C0}"/>
              </a:ext>
            </a:extLst>
          </p:cNvPr>
          <p:cNvSpPr txBox="1"/>
          <p:nvPr/>
        </p:nvSpPr>
        <p:spPr>
          <a:xfrm>
            <a:off x="10867757" y="2336307"/>
            <a:ext cx="1225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Wolf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5E17CC-9679-C3BE-EB68-7EC4B515A274}"/>
              </a:ext>
            </a:extLst>
          </p:cNvPr>
          <p:cNvSpPr txBox="1"/>
          <p:nvPr/>
        </p:nvSpPr>
        <p:spPr>
          <a:xfrm>
            <a:off x="10622635" y="5882056"/>
            <a:ext cx="1225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Coyote</a:t>
            </a:r>
          </a:p>
        </p:txBody>
      </p:sp>
      <p:pic>
        <p:nvPicPr>
          <p:cNvPr id="17" name="Picture 2" descr="Premium Vector | Angry hunter mascot walking with a knife ...">
            <a:extLst>
              <a:ext uri="{FF2B5EF4-FFF2-40B4-BE49-F238E27FC236}">
                <a16:creationId xmlns:a16="http://schemas.microsoft.com/office/drawing/2014/main" id="{A2A5B44F-EBD4-E6B1-EAF4-1C8FAC992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342" y="3227155"/>
            <a:ext cx="1404408" cy="140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9011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BAYES THEOREM: a complex/realistic example (</a:t>
            </a:r>
            <a:r>
              <a:rPr lang="en-US" sz="2800" b="1" i="1" dirty="0">
                <a:latin typeface="Helvetica" panose="020B0604020202020204" pitchFamily="34" charset="0"/>
              </a:rPr>
              <a:t>Empid</a:t>
            </a:r>
            <a:r>
              <a:rPr lang="en-US" sz="2800" b="1" dirty="0">
                <a:latin typeface="Helvetica" panose="020B0604020202020204" pitchFamily="34" charset="0"/>
              </a:rPr>
              <a:t>. </a:t>
            </a:r>
            <a:r>
              <a:rPr lang="en-US" sz="2800" b="1" dirty="0" err="1">
                <a:latin typeface="Helvetica" panose="020B0604020202020204" pitchFamily="34" charset="0"/>
              </a:rPr>
              <a:t>ppp</a:t>
            </a:r>
            <a:r>
              <a:rPr lang="en-US" sz="2800" b="1" dirty="0">
                <a:latin typeface="Helvetica" panose="020B0604020202020204" pitchFamily="34" charset="0"/>
              </a:rPr>
              <a:t>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A83CBF-AD78-FE93-2E26-87F919AC3CCA}"/>
                  </a:ext>
                </a:extLst>
              </p:cNvPr>
              <p:cNvSpPr txBox="1"/>
              <p:nvPr/>
            </p:nvSpPr>
            <p:spPr>
              <a:xfrm>
                <a:off x="4000907" y="2842301"/>
                <a:ext cx="6999417" cy="1173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gray</m:t>
                          </m:r>
                        </m:e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gray</m:t>
                              </m:r>
                            </m:e>
                          </m:d>
                          <m:r>
                            <a:rPr lang="en-US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gray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(+)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A83CBF-AD78-FE93-2E26-87F919AC3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907" y="2842301"/>
                <a:ext cx="6999417" cy="11733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5734A2-A1F9-FA66-580E-5AFC28F3B575}"/>
                  </a:ext>
                </a:extLst>
              </p:cNvPr>
              <p:cNvSpPr txBox="1"/>
              <p:nvPr/>
            </p:nvSpPr>
            <p:spPr>
              <a:xfrm>
                <a:off x="8478775" y="5879962"/>
                <a:ext cx="3466077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5734A2-A1F9-FA66-580E-5AFC28F3B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8775" y="5879962"/>
                <a:ext cx="3466077" cy="7822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>
            <a:extLst>
              <a:ext uri="{FF2B5EF4-FFF2-40B4-BE49-F238E27FC236}">
                <a16:creationId xmlns:a16="http://schemas.microsoft.com/office/drawing/2014/main" id="{A97E2106-8F1F-3978-7E70-B8474BA517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2"/>
          <a:stretch/>
        </p:blipFill>
        <p:spPr bwMode="auto">
          <a:xfrm>
            <a:off x="107954" y="1147865"/>
            <a:ext cx="3090722" cy="531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B83B85-24C4-FF82-1A51-B312816B18FC}"/>
              </a:ext>
            </a:extLst>
          </p:cNvPr>
          <p:cNvSpPr/>
          <p:nvPr/>
        </p:nvSpPr>
        <p:spPr>
          <a:xfrm>
            <a:off x="1589103" y="3045041"/>
            <a:ext cx="1609573" cy="19974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683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2">
            <a:extLst>
              <a:ext uri="{FF2B5EF4-FFF2-40B4-BE49-F238E27FC236}">
                <a16:creationId xmlns:a16="http://schemas.microsoft.com/office/drawing/2014/main" id="{48ECB26C-B9F4-6D4D-3B90-2EA672393D8E}"/>
              </a:ext>
            </a:extLst>
          </p:cNvPr>
          <p:cNvSpPr txBox="1"/>
          <p:nvPr/>
        </p:nvSpPr>
        <p:spPr>
          <a:xfrm>
            <a:off x="508774" y="1228397"/>
            <a:ext cx="1034127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8640" indent="-548640">
              <a:buFont typeface="+mj-lt"/>
              <a:buAutoNum type="arabicPeriod"/>
            </a:pPr>
            <a:r>
              <a:rPr lang="de-CH" sz="2800" b="1" dirty="0">
                <a:latin typeface="Helvetica" panose="020B0604020202020204" pitchFamily="34" charset="0"/>
              </a:rPr>
              <a:t>BAYES THEOREM</a:t>
            </a:r>
          </a:p>
          <a:p>
            <a:pPr marL="1005840" lvl="1" indent="-548640">
              <a:buFont typeface="Courier New" panose="02070309020205020404" pitchFamily="49" charset="0"/>
              <a:buChar char="o"/>
            </a:pPr>
            <a:r>
              <a:rPr lang="de-CH" sz="2800" i="1" dirty="0">
                <a:latin typeface="Helvetica" panose="020B0604020202020204" pitchFamily="34" charset="0"/>
              </a:rPr>
              <a:t>The technical backbone</a:t>
            </a:r>
          </a:p>
          <a:p>
            <a:pPr marL="1005840" lvl="1" indent="-548640">
              <a:buFont typeface="+mj-lt"/>
              <a:buAutoNum type="arabicPeriod"/>
            </a:pPr>
            <a:endParaRPr lang="de-CH" sz="2800" i="1" dirty="0">
              <a:latin typeface="Helvetica" panose="020B0604020202020204" pitchFamily="34" charset="0"/>
            </a:endParaRPr>
          </a:p>
          <a:p>
            <a:pPr marL="548640" indent="-548640">
              <a:buFont typeface="+mj-lt"/>
              <a:buAutoNum type="arabicPeriod"/>
            </a:pPr>
            <a:r>
              <a:rPr lang="de-CH" sz="2800" b="1" dirty="0">
                <a:latin typeface="Helvetica" panose="020B0604020202020204" pitchFamily="34" charset="0"/>
              </a:rPr>
              <a:t>STARTING SIMPLE</a:t>
            </a:r>
          </a:p>
          <a:p>
            <a:pPr marL="1005840" lvl="1" indent="-548640">
              <a:buFont typeface="Courier New" panose="02070309020205020404" pitchFamily="49" charset="0"/>
              <a:buChar char="o"/>
            </a:pPr>
            <a:r>
              <a:rPr lang="de-CH" sz="2800" i="1" dirty="0">
                <a:latin typeface="Helvetica" panose="020B0604020202020204" pitchFamily="34" charset="0"/>
              </a:rPr>
              <a:t>What is a prior? silly examples!</a:t>
            </a:r>
          </a:p>
          <a:p>
            <a:pPr marL="1005840" lvl="1" indent="-548640">
              <a:buFont typeface="Courier New" panose="02070309020205020404" pitchFamily="49" charset="0"/>
              <a:buChar char="o"/>
            </a:pPr>
            <a:r>
              <a:rPr lang="de-CH" sz="2800" i="1" dirty="0">
                <a:latin typeface="Helvetica" panose="020B0604020202020204" pitchFamily="34" charset="0"/>
              </a:rPr>
              <a:t>A back of the envelope wildlife example... beta priors</a:t>
            </a:r>
          </a:p>
          <a:p>
            <a:pPr marL="548640" indent="-548640">
              <a:buFont typeface="+mj-lt"/>
              <a:buAutoNum type="arabicPeriod"/>
            </a:pPr>
            <a:endParaRPr lang="de-CH" sz="2800" b="1" dirty="0">
              <a:latin typeface="Helvetica" panose="020B0604020202020204" pitchFamily="34" charset="0"/>
            </a:endParaRPr>
          </a:p>
          <a:p>
            <a:pPr marL="548640" indent="-548640">
              <a:buFont typeface="+mj-lt"/>
              <a:buAutoNum type="arabicPeriod"/>
            </a:pPr>
            <a:r>
              <a:rPr lang="de-CH" sz="2800" b="1" dirty="0">
                <a:latin typeface="Helvetica" panose="020B0604020202020204" pitchFamily="34" charset="0"/>
              </a:rPr>
              <a:t>ADDING COMPLEXITY (also in future weeks)</a:t>
            </a:r>
          </a:p>
          <a:p>
            <a:pPr marL="1005840" lvl="1" indent="-548640">
              <a:buFont typeface="Courier New" panose="02070309020205020404" pitchFamily="49" charset="0"/>
              <a:buChar char="o"/>
            </a:pPr>
            <a:r>
              <a:rPr lang="de-CH" sz="2800" i="1" dirty="0">
                <a:latin typeface="Helvetica" panose="020B0604020202020204" pitchFamily="34" charset="0"/>
              </a:rPr>
              <a:t>Key criticisms, and why they lead to problems</a:t>
            </a:r>
          </a:p>
          <a:p>
            <a:pPr marL="1005840" lvl="1" indent="-548640">
              <a:buFont typeface="Courier New" panose="02070309020205020404" pitchFamily="49" charset="0"/>
              <a:buChar char="o"/>
            </a:pPr>
            <a:r>
              <a:rPr lang="de-CH" sz="2800" i="1" dirty="0">
                <a:latin typeface="Helvetica" panose="020B0604020202020204" pitchFamily="34" charset="0"/>
              </a:rPr>
              <a:t>Unexpectedly bad priors (Northrup &amp; Gerber, 2018) and philosophy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2111670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y Flycatcher - Empidonax wrightii - Birds of the World">
            <a:extLst>
              <a:ext uri="{FF2B5EF4-FFF2-40B4-BE49-F238E27FC236}">
                <a16:creationId xmlns:a16="http://schemas.microsoft.com/office/drawing/2014/main" id="{61537491-B7D7-85BB-2B30-769FC7B2D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375" y="1759085"/>
            <a:ext cx="197167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ammond's Flycatcher - Empidonax hammondii - Birds of the World">
            <a:extLst>
              <a:ext uri="{FF2B5EF4-FFF2-40B4-BE49-F238E27FC236}">
                <a16:creationId xmlns:a16="http://schemas.microsoft.com/office/drawing/2014/main" id="{C140B5A9-47A3-2A56-CA7C-6DEC4054D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70" y="1759085"/>
            <a:ext cx="2381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4BC457-1E10-F837-3244-6B0CFF827A5B}"/>
              </a:ext>
            </a:extLst>
          </p:cNvPr>
          <p:cNvSpPr txBox="1"/>
          <p:nvPr/>
        </p:nvSpPr>
        <p:spPr>
          <a:xfrm>
            <a:off x="683570" y="4807085"/>
            <a:ext cx="23812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Helvetica" panose="020B0604020202020204" pitchFamily="34" charset="0"/>
              </a:rPr>
              <a:t>Hammond’s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93EC26-3E3B-BA7F-A57B-918150774260}"/>
              </a:ext>
            </a:extLst>
          </p:cNvPr>
          <p:cNvSpPr txBox="1"/>
          <p:nvPr/>
        </p:nvSpPr>
        <p:spPr>
          <a:xfrm>
            <a:off x="3602375" y="4807085"/>
            <a:ext cx="19716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Helvetica" panose="020B0604020202020204" pitchFamily="34" charset="0"/>
              </a:rPr>
              <a:t>Gray</a:t>
            </a:r>
          </a:p>
        </p:txBody>
      </p:sp>
      <p:pic>
        <p:nvPicPr>
          <p:cNvPr id="2054" name="Picture 6" descr="Dusky Flycatcher - Empidonax oberholseri - Birds of the World">
            <a:extLst>
              <a:ext uri="{FF2B5EF4-FFF2-40B4-BE49-F238E27FC236}">
                <a16:creationId xmlns:a16="http://schemas.microsoft.com/office/drawing/2014/main" id="{0ADB7377-3547-7650-D0F6-2AF8AFFCE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050" y="1759085"/>
            <a:ext cx="304800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09D63D-5DB7-398E-6978-3007C1135E10}"/>
              </a:ext>
            </a:extLst>
          </p:cNvPr>
          <p:cNvSpPr txBox="1"/>
          <p:nvPr/>
        </p:nvSpPr>
        <p:spPr>
          <a:xfrm>
            <a:off x="6189425" y="4807085"/>
            <a:ext cx="23812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Helvetica" panose="020B0604020202020204" pitchFamily="34" charset="0"/>
              </a:rPr>
              <a:t>Dusky</a:t>
            </a:r>
          </a:p>
        </p:txBody>
      </p:sp>
      <p:pic>
        <p:nvPicPr>
          <p:cNvPr id="2056" name="Picture 8" descr="Least Flycatcher - Empidonax minimus - Birds of the World">
            <a:extLst>
              <a:ext uri="{FF2B5EF4-FFF2-40B4-BE49-F238E27FC236}">
                <a16:creationId xmlns:a16="http://schemas.microsoft.com/office/drawing/2014/main" id="{5F2AB78A-ECF6-2A78-2D57-600F753D6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050" y="1759085"/>
            <a:ext cx="27813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34A0A9-59A5-B9BC-FF4C-DC3447751401}"/>
              </a:ext>
            </a:extLst>
          </p:cNvPr>
          <p:cNvSpPr txBox="1"/>
          <p:nvPr/>
        </p:nvSpPr>
        <p:spPr>
          <a:xfrm>
            <a:off x="9304100" y="4807085"/>
            <a:ext cx="23812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Helvetica" panose="020B0604020202020204" pitchFamily="34" charset="0"/>
              </a:rPr>
              <a:t>Least</a:t>
            </a:r>
          </a:p>
        </p:txBody>
      </p:sp>
    </p:spTree>
    <p:extLst>
      <p:ext uri="{BB962C8B-B14F-4D97-AF65-F5344CB8AC3E}">
        <p14:creationId xmlns:p14="http://schemas.microsoft.com/office/powerpoint/2010/main" val="24942949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5756" y="3167390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Helvetica" panose="020B0604020202020204" pitchFamily="34" charset="0"/>
              </a:rPr>
              <a:t>I’m kidding, we’re not making up that many numbers</a:t>
            </a:r>
          </a:p>
        </p:txBody>
      </p:sp>
    </p:spTree>
    <p:extLst>
      <p:ext uri="{BB962C8B-B14F-4D97-AF65-F5344CB8AC3E}">
        <p14:creationId xmlns:p14="http://schemas.microsoft.com/office/powerpoint/2010/main" val="15144804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There are three key points here: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9389D4-CC13-CC32-C020-C14BE18BE84B}"/>
              </a:ext>
            </a:extLst>
          </p:cNvPr>
          <p:cNvSpPr txBox="1"/>
          <p:nvPr/>
        </p:nvSpPr>
        <p:spPr>
          <a:xfrm>
            <a:off x="876751" y="1821946"/>
            <a:ext cx="1064646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latin typeface="Helvetica" panose="020B0604020202020204" pitchFamily="34" charset="0"/>
              </a:rPr>
              <a:t>The math works.</a:t>
            </a:r>
          </a:p>
          <a:p>
            <a:pPr marL="514350" indent="-514350">
              <a:buFont typeface="+mj-lt"/>
              <a:buAutoNum type="arabicPeriod"/>
            </a:pPr>
            <a:endParaRPr lang="en-US" sz="2800" b="1" dirty="0">
              <a:latin typeface="Helvetica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800" b="1" dirty="0"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8320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There are three key points here: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40C017-55DF-7025-5396-3C860446A23D}"/>
              </a:ext>
            </a:extLst>
          </p:cNvPr>
          <p:cNvSpPr txBox="1"/>
          <p:nvPr/>
        </p:nvSpPr>
        <p:spPr>
          <a:xfrm>
            <a:off x="876751" y="1821946"/>
            <a:ext cx="1064646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latin typeface="Helvetica" panose="020B0604020202020204" pitchFamily="34" charset="0"/>
              </a:rPr>
              <a:t>The math works.</a:t>
            </a:r>
          </a:p>
          <a:p>
            <a:pPr marL="514350" indent="-514350">
              <a:buFont typeface="+mj-lt"/>
              <a:buAutoNum type="arabicPeriod"/>
            </a:pPr>
            <a:endParaRPr lang="en-US" sz="2800" b="1" dirty="0">
              <a:latin typeface="Helvetica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800" b="1" dirty="0">
              <a:latin typeface="Helvetica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latin typeface="Helvetica" panose="020B0604020202020204" pitchFamily="34" charset="0"/>
              </a:rPr>
              <a:t>This is how ‘we’ naturally think about things! We routinely (i.e., all the freaking time) use prior information!</a:t>
            </a:r>
          </a:p>
          <a:p>
            <a:pPr marL="514350" indent="-514350">
              <a:buFont typeface="+mj-lt"/>
              <a:buAutoNum type="arabicPeriod"/>
            </a:pPr>
            <a:endParaRPr lang="en-US" sz="2800" b="1" dirty="0"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1843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There are three key points here: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40C017-55DF-7025-5396-3C860446A23D}"/>
              </a:ext>
            </a:extLst>
          </p:cNvPr>
          <p:cNvSpPr txBox="1"/>
          <p:nvPr/>
        </p:nvSpPr>
        <p:spPr>
          <a:xfrm>
            <a:off x="876751" y="1460509"/>
            <a:ext cx="1064646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latin typeface="Helvetica" panose="020B0604020202020204" pitchFamily="34" charset="0"/>
              </a:rPr>
              <a:t>The math works.</a:t>
            </a:r>
          </a:p>
          <a:p>
            <a:pPr marL="514350" indent="-514350">
              <a:buFont typeface="+mj-lt"/>
              <a:buAutoNum type="arabicPeriod"/>
            </a:pPr>
            <a:endParaRPr lang="en-US" sz="2800" b="1" dirty="0">
              <a:latin typeface="Helvetica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800" b="1" dirty="0">
              <a:latin typeface="Helvetica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latin typeface="Helvetica" panose="020B0604020202020204" pitchFamily="34" charset="0"/>
              </a:rPr>
              <a:t>This is how ‘we’ naturally think about things! We routinely use prior information!</a:t>
            </a:r>
          </a:p>
          <a:p>
            <a:pPr marL="514350" indent="-514350">
              <a:buFont typeface="+mj-lt"/>
              <a:buAutoNum type="arabicPeriod"/>
            </a:pPr>
            <a:endParaRPr lang="en-US" sz="2800" b="1" dirty="0">
              <a:latin typeface="Helvetica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800" b="1" dirty="0">
              <a:latin typeface="Helvetica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latin typeface="Helvetica" panose="020B0604020202020204" pitchFamily="34" charset="0"/>
              </a:rPr>
              <a:t>We’re using fixed (known) values. This starts to get really complicated with uncertainty </a:t>
            </a:r>
            <a:r>
              <a:rPr lang="en-US" sz="2800" b="1" dirty="0">
                <a:latin typeface="Helvetica" panose="020B0604020202020204" pitchFamily="34" charset="0"/>
                <a:sym typeface="Wingdings" panose="05000000000000000000" pitchFamily="2" charset="2"/>
              </a:rPr>
              <a:t>(we’re going to need help from JAGS and Stan)!</a:t>
            </a:r>
            <a:endParaRPr lang="en-US" sz="2800" b="1" dirty="0"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9724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The prior, likelihood and posterior probability density functions for... |  Download Scientific Diagram">
            <a:extLst>
              <a:ext uri="{FF2B5EF4-FFF2-40B4-BE49-F238E27FC236}">
                <a16:creationId xmlns:a16="http://schemas.microsoft.com/office/drawing/2014/main" id="{426EC2BA-3974-25B9-395A-830633321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232" y="1306897"/>
            <a:ext cx="5757120" cy="465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8CC6AB-10D4-66EB-3DC7-BC3DB8FB37CE}"/>
              </a:ext>
            </a:extLst>
          </p:cNvPr>
          <p:cNvSpPr txBox="1"/>
          <p:nvPr/>
        </p:nvSpPr>
        <p:spPr>
          <a:xfrm>
            <a:off x="248830" y="236120"/>
            <a:ext cx="11670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 huge non-Bayesian fear is that priors affect posteriors (inference)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D1B104-4B3A-91A7-4C1F-89C7EF3E4A87}"/>
              </a:ext>
            </a:extLst>
          </p:cNvPr>
          <p:cNvSpPr txBox="1"/>
          <p:nvPr/>
        </p:nvSpPr>
        <p:spPr>
          <a:xfrm>
            <a:off x="355834" y="2892587"/>
            <a:ext cx="583536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The distribution of a parameter </a:t>
            </a:r>
            <a:r>
              <a:rPr lang="en-US" sz="3200" u="sng" dirty="0">
                <a:latin typeface="Helvetica" panose="020B0604020202020204" pitchFamily="34" charset="0"/>
                <a:cs typeface="Helvetica" panose="020B0604020202020204" pitchFamily="34" charset="0"/>
              </a:rPr>
              <a:t>given your prior belief and the data.</a:t>
            </a:r>
          </a:p>
          <a:p>
            <a:endParaRPr lang="en-US" sz="3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3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19F186-14A0-96D4-9B01-DE8F6336D0A0}"/>
              </a:ext>
            </a:extLst>
          </p:cNvPr>
          <p:cNvSpPr txBox="1"/>
          <p:nvPr/>
        </p:nvSpPr>
        <p:spPr>
          <a:xfrm>
            <a:off x="248830" y="6098660"/>
            <a:ext cx="11670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 humans learn might not be the way to go </a:t>
            </a:r>
            <a:r>
              <a:rPr lang="en-US" sz="2800" b="1" u="sng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anose="05000000000000000000" pitchFamily="2" charset="2"/>
              </a:rPr>
              <a:t></a:t>
            </a:r>
            <a:endParaRPr lang="en-US" sz="2800" b="1" u="sng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7343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e prior, likelihood and posterior probability density functions for... |  Download Scientific Diagram">
            <a:extLst>
              <a:ext uri="{FF2B5EF4-FFF2-40B4-BE49-F238E27FC236}">
                <a16:creationId xmlns:a16="http://schemas.microsoft.com/office/drawing/2014/main" id="{A630B07E-A124-68DA-CB03-6B5247376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030" y="1585534"/>
            <a:ext cx="5086338" cy="411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01D7F5-7FF9-4A05-6E3A-1142BE54E38C}"/>
              </a:ext>
            </a:extLst>
          </p:cNvPr>
          <p:cNvSpPr txBox="1"/>
          <p:nvPr/>
        </p:nvSpPr>
        <p:spPr>
          <a:xfrm>
            <a:off x="248830" y="236120"/>
            <a:ext cx="11670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 huge non-Bayesian fear is that priors affect posteriors (inference)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5F6789-3E93-CF67-F643-04D3E60D6E3A}"/>
              </a:ext>
            </a:extLst>
          </p:cNvPr>
          <p:cNvSpPr txBox="1"/>
          <p:nvPr/>
        </p:nvSpPr>
        <p:spPr>
          <a:xfrm>
            <a:off x="248830" y="6098660"/>
            <a:ext cx="11670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Priors do affect posteriors, this is not an irrational fear</a:t>
            </a:r>
          </a:p>
        </p:txBody>
      </p:sp>
    </p:spTree>
    <p:extLst>
      <p:ext uri="{BB962C8B-B14F-4D97-AF65-F5344CB8AC3E}">
        <p14:creationId xmlns:p14="http://schemas.microsoft.com/office/powerpoint/2010/main" val="25688936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BAYES THEOREM: a response to a (the?) key criticism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531958-0647-1C58-7741-9331055A008B}"/>
              </a:ext>
            </a:extLst>
          </p:cNvPr>
          <p:cNvSpPr txBox="1"/>
          <p:nvPr/>
        </p:nvSpPr>
        <p:spPr>
          <a:xfrm>
            <a:off x="1007706" y="2349215"/>
            <a:ext cx="976915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We’ll use ‘uninformative’ priors for everything. These priors will not affect our inference. </a:t>
            </a:r>
          </a:p>
          <a:p>
            <a:pPr algn="ctr"/>
            <a:endParaRPr lang="en-US" sz="3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Then you can’t criticize us!</a:t>
            </a:r>
          </a:p>
        </p:txBody>
      </p:sp>
    </p:spTree>
    <p:extLst>
      <p:ext uri="{BB962C8B-B14F-4D97-AF65-F5344CB8AC3E}">
        <p14:creationId xmlns:p14="http://schemas.microsoft.com/office/powerpoint/2010/main" val="1166941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BAYES THEOREM: a response to a (the?) key criticism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531958-0647-1C58-7741-9331055A008B}"/>
              </a:ext>
            </a:extLst>
          </p:cNvPr>
          <p:cNvSpPr txBox="1"/>
          <p:nvPr/>
        </p:nvSpPr>
        <p:spPr>
          <a:xfrm>
            <a:off x="1007706" y="2349215"/>
            <a:ext cx="976915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We’ll use ‘uninformative’ priors for everything. These priors will not affect our inference. </a:t>
            </a:r>
          </a:p>
          <a:p>
            <a:pPr algn="ctr"/>
            <a:endParaRPr lang="en-US" sz="3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Then you can’t criticize us!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54DC12-7BD7-1CB5-9807-76FF84C21D56}"/>
              </a:ext>
            </a:extLst>
          </p:cNvPr>
          <p:cNvSpPr txBox="1"/>
          <p:nvPr/>
        </p:nvSpPr>
        <p:spPr>
          <a:xfrm>
            <a:off x="248830" y="6098660"/>
            <a:ext cx="11670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This was a key mistake, and honestly it’s kind of bizarre</a:t>
            </a:r>
          </a:p>
        </p:txBody>
      </p:sp>
    </p:spTree>
    <p:extLst>
      <p:ext uri="{BB962C8B-B14F-4D97-AF65-F5344CB8AC3E}">
        <p14:creationId xmlns:p14="http://schemas.microsoft.com/office/powerpoint/2010/main" val="17722700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bands&#10;&#10;Description automatically generated">
            <a:extLst>
              <a:ext uri="{FF2B5EF4-FFF2-40B4-BE49-F238E27FC236}">
                <a16:creationId xmlns:a16="http://schemas.microsoft.com/office/drawing/2014/main" id="{506B1A28-DE5E-B645-5434-445BD58BE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067" y="602693"/>
            <a:ext cx="5280335" cy="52803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8CC6AB-10D4-66EB-3DC7-BC3DB8FB37CE}"/>
              </a:ext>
            </a:extLst>
          </p:cNvPr>
          <p:cNvSpPr txBox="1"/>
          <p:nvPr/>
        </p:nvSpPr>
        <p:spPr>
          <a:xfrm>
            <a:off x="248830" y="236120"/>
            <a:ext cx="116707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‘Uninformative*’ priors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43A2A5-CB8F-33DC-3248-877133C6E42C}"/>
              </a:ext>
            </a:extLst>
          </p:cNvPr>
          <p:cNvSpPr txBox="1"/>
          <p:nvPr/>
        </p:nvSpPr>
        <p:spPr>
          <a:xfrm>
            <a:off x="248830" y="6098660"/>
            <a:ext cx="11670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*Priors are </a:t>
            </a:r>
            <a:r>
              <a:rPr lang="en-US" sz="2800" b="1" u="sng" dirty="0">
                <a:latin typeface="Helvetica" panose="020B0604020202020204" pitchFamily="34" charset="0"/>
                <a:cs typeface="Helvetica" panose="020B0604020202020204" pitchFamily="34" charset="0"/>
              </a:rPr>
              <a:t>never ‘uninformative.’</a:t>
            </a:r>
          </a:p>
        </p:txBody>
      </p:sp>
      <p:pic>
        <p:nvPicPr>
          <p:cNvPr id="4" name="Picture 2" descr="Understanding Waterfowl: Waterfowl Bands and Other Markers | Ducks Unlimited">
            <a:extLst>
              <a:ext uri="{FF2B5EF4-FFF2-40B4-BE49-F238E27FC236}">
                <a16:creationId xmlns:a16="http://schemas.microsoft.com/office/drawing/2014/main" id="{3E36F5D6-60B4-28C9-3787-ED64D313C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995" y="1392016"/>
            <a:ext cx="2367794" cy="123914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he Wildlife and Sport Fish Restoration program funds cooperative waterfowl  conservation at its finest – Partner with a Payer">
            <a:extLst>
              <a:ext uri="{FF2B5EF4-FFF2-40B4-BE49-F238E27FC236}">
                <a16:creationId xmlns:a16="http://schemas.microsoft.com/office/drawing/2014/main" id="{E0C8D7B1-92E3-BE62-A3F6-44F0AC542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030" y="1288031"/>
            <a:ext cx="3342570" cy="18801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Double Band Day – Rich Fletcher's Blog">
            <a:extLst>
              <a:ext uri="{FF2B5EF4-FFF2-40B4-BE49-F238E27FC236}">
                <a16:creationId xmlns:a16="http://schemas.microsoft.com/office/drawing/2014/main" id="{EB85CBD1-A749-2C3B-0AFC-3EDD57B9B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030" y="3429000"/>
            <a:ext cx="3342569" cy="22383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40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BAYES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A83CBF-AD78-FE93-2E26-87F919AC3CCA}"/>
                  </a:ext>
                </a:extLst>
              </p:cNvPr>
              <p:cNvSpPr txBox="1"/>
              <p:nvPr/>
            </p:nvSpPr>
            <p:spPr>
              <a:xfrm>
                <a:off x="2743800" y="2646702"/>
                <a:ext cx="6897657" cy="15645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4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A83CBF-AD78-FE93-2E26-87F919AC3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800" y="2646702"/>
                <a:ext cx="6897657" cy="15645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57956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bands&#10;&#10;Description automatically generated">
            <a:extLst>
              <a:ext uri="{FF2B5EF4-FFF2-40B4-BE49-F238E27FC236}">
                <a16:creationId xmlns:a16="http://schemas.microsoft.com/office/drawing/2014/main" id="{506B1A28-DE5E-B645-5434-445BD58BE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832" y="528507"/>
            <a:ext cx="5280335" cy="52803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8CC6AB-10D4-66EB-3DC7-BC3DB8FB37CE}"/>
              </a:ext>
            </a:extLst>
          </p:cNvPr>
          <p:cNvSpPr txBox="1"/>
          <p:nvPr/>
        </p:nvSpPr>
        <p:spPr>
          <a:xfrm>
            <a:off x="248830" y="236120"/>
            <a:ext cx="116707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If you disagree…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43A2A5-CB8F-33DC-3248-877133C6E42C}"/>
              </a:ext>
            </a:extLst>
          </p:cNvPr>
          <p:cNvSpPr txBox="1"/>
          <p:nvPr/>
        </p:nvSpPr>
        <p:spPr>
          <a:xfrm>
            <a:off x="248830" y="6098660"/>
            <a:ext cx="11670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Then describe a prior without providing any information.</a:t>
            </a:r>
            <a:endParaRPr lang="en-US" sz="2800" b="1" u="sng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2" descr="Understanding Waterfowl: Waterfowl Bands and Other Markers | Ducks Unlimited">
            <a:extLst>
              <a:ext uri="{FF2B5EF4-FFF2-40B4-BE49-F238E27FC236}">
                <a16:creationId xmlns:a16="http://schemas.microsoft.com/office/drawing/2014/main" id="{3E36F5D6-60B4-28C9-3787-ED64D313C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760" y="1317830"/>
            <a:ext cx="2367794" cy="123914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9624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8CC6AB-10D4-66EB-3DC7-BC3DB8FB37CE}"/>
              </a:ext>
            </a:extLst>
          </p:cNvPr>
          <p:cNvSpPr txBox="1"/>
          <p:nvPr/>
        </p:nvSpPr>
        <p:spPr>
          <a:xfrm>
            <a:off x="248830" y="236120"/>
            <a:ext cx="116707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Sometimes priors are way too ‘uninformed’</a:t>
            </a:r>
          </a:p>
        </p:txBody>
      </p:sp>
      <p:pic>
        <p:nvPicPr>
          <p:cNvPr id="1028" name="Picture 4" descr="Our Solar System | National Air and Space Museum">
            <a:extLst>
              <a:ext uri="{FF2B5EF4-FFF2-40B4-BE49-F238E27FC236}">
                <a16:creationId xmlns:a16="http://schemas.microsoft.com/office/drawing/2014/main" id="{E4EAB925-C0E4-B524-1A2A-7AA83C60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89" y="1642186"/>
            <a:ext cx="5040924" cy="37945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imple Bird Coloring Page">
            <a:extLst>
              <a:ext uri="{FF2B5EF4-FFF2-40B4-BE49-F238E27FC236}">
                <a16:creationId xmlns:a16="http://schemas.microsoft.com/office/drawing/2014/main" id="{2BA30F0D-2CAC-B654-7213-62E94F3E4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481" y="1940321"/>
            <a:ext cx="3884542" cy="319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98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8CC6AB-10D4-66EB-3DC7-BC3DB8FB37CE}"/>
              </a:ext>
            </a:extLst>
          </p:cNvPr>
          <p:cNvSpPr txBox="1"/>
          <p:nvPr/>
        </p:nvSpPr>
        <p:spPr>
          <a:xfrm>
            <a:off x="248830" y="236120"/>
            <a:ext cx="116707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Sometimes priors are </a:t>
            </a:r>
            <a:r>
              <a:rPr lang="en-US" sz="32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waaaay</a:t>
            </a:r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 too ‘uninformed’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0E61A4-F831-1600-137A-BC6D82842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97" y="1038687"/>
            <a:ext cx="6153565" cy="5094811"/>
          </a:xfrm>
          <a:prstGeom prst="rect">
            <a:avLst/>
          </a:prstGeom>
        </p:spPr>
      </p:pic>
      <p:pic>
        <p:nvPicPr>
          <p:cNvPr id="1028" name="Picture 4" descr="Asp (snake) - Wikipedia">
            <a:extLst>
              <a:ext uri="{FF2B5EF4-FFF2-40B4-BE49-F238E27FC236}">
                <a16:creationId xmlns:a16="http://schemas.microsoft.com/office/drawing/2014/main" id="{987DC794-CBCB-1706-96CB-26902DE75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884" y="1790455"/>
            <a:ext cx="2935970" cy="265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tegrated Population Models - 1st Edition | Elsevier Shop">
            <a:extLst>
              <a:ext uri="{FF2B5EF4-FFF2-40B4-BE49-F238E27FC236}">
                <a16:creationId xmlns:a16="http://schemas.microsoft.com/office/drawing/2014/main" id="{3E97C21B-C847-1BEA-C05A-81AF5C887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679" y="986380"/>
            <a:ext cx="188595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TO on X: &quot;First up are Michael Schaub and Marc Kéry, for their innovative  approach to statistics. Their methods have been used by scientists across  the globe, including at @_BTO. Their books,">
            <a:extLst>
              <a:ext uri="{FF2B5EF4-FFF2-40B4-BE49-F238E27FC236}">
                <a16:creationId xmlns:a16="http://schemas.microsoft.com/office/drawing/2014/main" id="{E6800C71-5E25-DD27-28ED-3671A0104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333" y="3475966"/>
            <a:ext cx="4554166" cy="256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40D043-01DA-2C4B-FDCF-CA0BA9577DB0}"/>
              </a:ext>
            </a:extLst>
          </p:cNvPr>
          <p:cNvSpPr txBox="1"/>
          <p:nvPr/>
        </p:nvSpPr>
        <p:spPr>
          <a:xfrm>
            <a:off x="248830" y="6203170"/>
            <a:ext cx="11670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Earth’s diameter is 12,756 km</a:t>
            </a:r>
          </a:p>
        </p:txBody>
      </p:sp>
    </p:spTree>
    <p:extLst>
      <p:ext uri="{BB962C8B-B14F-4D97-AF65-F5344CB8AC3E}">
        <p14:creationId xmlns:p14="http://schemas.microsoft.com/office/powerpoint/2010/main" val="37956509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8CC6AB-10D4-66EB-3DC7-BC3DB8FB37CE}"/>
              </a:ext>
            </a:extLst>
          </p:cNvPr>
          <p:cNvSpPr txBox="1"/>
          <p:nvPr/>
        </p:nvSpPr>
        <p:spPr>
          <a:xfrm>
            <a:off x="379601" y="6183746"/>
            <a:ext cx="117111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How tall is a man you’ve never met before?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9475E5-1AF4-799E-FB4E-13A5E47611B4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Starting simple: what should our goal be with a prior? </a:t>
            </a:r>
          </a:p>
        </p:txBody>
      </p:sp>
      <p:pic>
        <p:nvPicPr>
          <p:cNvPr id="3" name="Picture 2" descr="The prior, likelihood and posterior probability density functions for... |  Download Scientific Diagram">
            <a:extLst>
              <a:ext uri="{FF2B5EF4-FFF2-40B4-BE49-F238E27FC236}">
                <a16:creationId xmlns:a16="http://schemas.microsoft.com/office/drawing/2014/main" id="{C9582A0D-25E2-9993-D616-A93DB9A8F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52" y="1555794"/>
            <a:ext cx="5352368" cy="432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F54A23-ED19-3736-7DEF-8B0F9F267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523" y="952831"/>
            <a:ext cx="6153565" cy="5094811"/>
          </a:xfrm>
          <a:prstGeom prst="rect">
            <a:avLst/>
          </a:prstGeom>
        </p:spPr>
      </p:pic>
      <p:pic>
        <p:nvPicPr>
          <p:cNvPr id="6" name="Picture 4" descr="Asp (snake) - Wikipedia">
            <a:extLst>
              <a:ext uri="{FF2B5EF4-FFF2-40B4-BE49-F238E27FC236}">
                <a16:creationId xmlns:a16="http://schemas.microsoft.com/office/drawing/2014/main" id="{3A7452CC-C08B-A2F1-898A-62D289BA6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910" y="1704599"/>
            <a:ext cx="2935970" cy="265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6253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DF3985-1F11-F6EA-360A-A388FCF34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563" y="976006"/>
            <a:ext cx="5483627" cy="49059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8CC6AB-10D4-66EB-3DC7-BC3DB8FB37CE}"/>
              </a:ext>
            </a:extLst>
          </p:cNvPr>
          <p:cNvSpPr txBox="1"/>
          <p:nvPr/>
        </p:nvSpPr>
        <p:spPr>
          <a:xfrm>
            <a:off x="248830" y="236120"/>
            <a:ext cx="117111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An example: how tall is a man you’ve never met before?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3BC862-7347-BC1D-326C-3248DA461137}"/>
              </a:ext>
            </a:extLst>
          </p:cNvPr>
          <p:cNvSpPr txBox="1"/>
          <p:nvPr/>
        </p:nvSpPr>
        <p:spPr>
          <a:xfrm>
            <a:off x="248830" y="6037105"/>
            <a:ext cx="117111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‘Very informative’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8C2737-572C-D551-0510-82A44CDA0E91}"/>
              </a:ext>
            </a:extLst>
          </p:cNvPr>
          <p:cNvSpPr txBox="1"/>
          <p:nvPr/>
        </p:nvSpPr>
        <p:spPr>
          <a:xfrm>
            <a:off x="5870396" y="1848988"/>
            <a:ext cx="39267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5’ 10 ⅞” ± ⅓”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34A92C-30C7-8B41-C582-04DA3B49266C}"/>
              </a:ext>
            </a:extLst>
          </p:cNvPr>
          <p:cNvSpPr txBox="1"/>
          <p:nvPr/>
        </p:nvSpPr>
        <p:spPr>
          <a:xfrm>
            <a:off x="7833769" y="6037104"/>
            <a:ext cx="39267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  <a:cs typeface="Helvetica" panose="020B0604020202020204" pitchFamily="34" charset="0"/>
              </a:rPr>
              <a:t>Normal(</a:t>
            </a:r>
            <a:r>
              <a:rPr lang="el-GR" sz="2400" b="1" dirty="0">
                <a:latin typeface="Cambria Math" panose="02040503050406030204" pitchFamily="18" charset="0"/>
                <a:ea typeface="Cambria Math" panose="02040503050406030204" pitchFamily="18" charset="0"/>
                <a:cs typeface="Helvetica" panose="020B0604020202020204" pitchFamily="34" charset="0"/>
              </a:rPr>
              <a:t>μ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  <a:cs typeface="Helvetica" panose="020B0604020202020204" pitchFamily="34" charset="0"/>
              </a:rPr>
              <a:t> = 70.875, </a:t>
            </a:r>
            <a:r>
              <a:rPr lang="el-GR" sz="2400" b="1" dirty="0">
                <a:latin typeface="Cambria Math" panose="02040503050406030204" pitchFamily="18" charset="0"/>
                <a:ea typeface="Cambria Math" panose="02040503050406030204" pitchFamily="18" charset="0"/>
                <a:cs typeface="Helvetica" panose="020B0604020202020204" pitchFamily="34" charset="0"/>
              </a:rPr>
              <a:t>σ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  <a:cs typeface="Helvetica" panose="020B0604020202020204" pitchFamily="34" charset="0"/>
              </a:rPr>
              <a:t> = 0.1)</a:t>
            </a:r>
          </a:p>
        </p:txBody>
      </p:sp>
    </p:spTree>
    <p:extLst>
      <p:ext uri="{BB962C8B-B14F-4D97-AF65-F5344CB8AC3E}">
        <p14:creationId xmlns:p14="http://schemas.microsoft.com/office/powerpoint/2010/main" val="1397666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8CC6AB-10D4-66EB-3DC7-BC3DB8FB37CE}"/>
              </a:ext>
            </a:extLst>
          </p:cNvPr>
          <p:cNvSpPr txBox="1"/>
          <p:nvPr/>
        </p:nvSpPr>
        <p:spPr>
          <a:xfrm>
            <a:off x="248830" y="236120"/>
            <a:ext cx="117111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An example: how tall is a man you’ve never met before?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1AEF27F-7EAC-3640-E282-AAD8316E7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1912360"/>
            <a:ext cx="7696200" cy="44672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B3BC862-7347-BC1D-326C-3248DA461137}"/>
              </a:ext>
            </a:extLst>
          </p:cNvPr>
          <p:cNvSpPr txBox="1"/>
          <p:nvPr/>
        </p:nvSpPr>
        <p:spPr>
          <a:xfrm>
            <a:off x="248830" y="6037105"/>
            <a:ext cx="117111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‘Uninformative’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271D0D-42BE-F75B-F93F-18AA249DAE07}"/>
              </a:ext>
            </a:extLst>
          </p:cNvPr>
          <p:cNvSpPr txBox="1"/>
          <p:nvPr/>
        </p:nvSpPr>
        <p:spPr>
          <a:xfrm>
            <a:off x="1660851" y="1912360"/>
            <a:ext cx="94519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Equally likely that they’re between 2’ and 10’ tall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42A4C7-CECF-8E92-E4E0-044FCF5D673D}"/>
              </a:ext>
            </a:extLst>
          </p:cNvPr>
          <p:cNvSpPr txBox="1"/>
          <p:nvPr/>
        </p:nvSpPr>
        <p:spPr>
          <a:xfrm>
            <a:off x="7557797" y="6037104"/>
            <a:ext cx="4202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  <a:cs typeface="Helvetica" panose="020B0604020202020204" pitchFamily="34" charset="0"/>
              </a:rPr>
              <a:t>Uniform(24, 120)</a:t>
            </a:r>
          </a:p>
        </p:txBody>
      </p:sp>
    </p:spTree>
    <p:extLst>
      <p:ext uri="{BB962C8B-B14F-4D97-AF65-F5344CB8AC3E}">
        <p14:creationId xmlns:p14="http://schemas.microsoft.com/office/powerpoint/2010/main" val="25534575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8CC6AB-10D4-66EB-3DC7-BC3DB8FB37CE}"/>
              </a:ext>
            </a:extLst>
          </p:cNvPr>
          <p:cNvSpPr txBox="1"/>
          <p:nvPr/>
        </p:nvSpPr>
        <p:spPr>
          <a:xfrm>
            <a:off x="248830" y="236120"/>
            <a:ext cx="117111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An example: how tall is a man you’ve never met before?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6E0412-17D4-EE43-E8C3-2B4E97B3C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663" y="1267692"/>
            <a:ext cx="8699435" cy="50495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42B5EA-39D7-BEFC-0616-F6F5E182062F}"/>
              </a:ext>
            </a:extLst>
          </p:cNvPr>
          <p:cNvSpPr txBox="1"/>
          <p:nvPr/>
        </p:nvSpPr>
        <p:spPr>
          <a:xfrm>
            <a:off x="248830" y="6037105"/>
            <a:ext cx="117111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‘Biologically reasonable!’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A2A194-2A70-EDBB-DB67-F91C1704BF27}"/>
              </a:ext>
            </a:extLst>
          </p:cNvPr>
          <p:cNvSpPr txBox="1"/>
          <p:nvPr/>
        </p:nvSpPr>
        <p:spPr>
          <a:xfrm>
            <a:off x="3864315" y="1267692"/>
            <a:ext cx="49157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5’ 10” ± 12”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BDB111-A39F-D2CE-0F3E-4AEF41F91658}"/>
              </a:ext>
            </a:extLst>
          </p:cNvPr>
          <p:cNvSpPr txBox="1"/>
          <p:nvPr/>
        </p:nvSpPr>
        <p:spPr>
          <a:xfrm>
            <a:off x="7833769" y="6037104"/>
            <a:ext cx="39267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  <a:cs typeface="Helvetica" panose="020B0604020202020204" pitchFamily="34" charset="0"/>
              </a:rPr>
              <a:t>Normal(</a:t>
            </a:r>
            <a:r>
              <a:rPr lang="el-GR" sz="2400" b="1" dirty="0">
                <a:latin typeface="Cambria Math" panose="02040503050406030204" pitchFamily="18" charset="0"/>
                <a:ea typeface="Cambria Math" panose="02040503050406030204" pitchFamily="18" charset="0"/>
                <a:cs typeface="Helvetica" panose="020B0604020202020204" pitchFamily="34" charset="0"/>
              </a:rPr>
              <a:t>μ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  <a:cs typeface="Helvetica" panose="020B0604020202020204" pitchFamily="34" charset="0"/>
              </a:rPr>
              <a:t> = 70, </a:t>
            </a:r>
            <a:r>
              <a:rPr lang="el-GR" sz="2400" b="1" dirty="0">
                <a:latin typeface="Cambria Math" panose="02040503050406030204" pitchFamily="18" charset="0"/>
                <a:ea typeface="Cambria Math" panose="02040503050406030204" pitchFamily="18" charset="0"/>
                <a:cs typeface="Helvetica" panose="020B0604020202020204" pitchFamily="34" charset="0"/>
              </a:rPr>
              <a:t>σ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  <a:cs typeface="Helvetica" panose="020B0604020202020204" pitchFamily="34" charset="0"/>
              </a:rPr>
              <a:t> = 3)</a:t>
            </a:r>
          </a:p>
        </p:txBody>
      </p:sp>
    </p:spTree>
    <p:extLst>
      <p:ext uri="{BB962C8B-B14F-4D97-AF65-F5344CB8AC3E}">
        <p14:creationId xmlns:p14="http://schemas.microsoft.com/office/powerpoint/2010/main" val="24488181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8CC6AB-10D4-66EB-3DC7-BC3DB8FB37CE}"/>
              </a:ext>
            </a:extLst>
          </p:cNvPr>
          <p:cNvSpPr txBox="1"/>
          <p:nvPr/>
        </p:nvSpPr>
        <p:spPr>
          <a:xfrm>
            <a:off x="248830" y="236120"/>
            <a:ext cx="117111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An example: how tall is a man you’ve never met before?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42B5EA-39D7-BEFC-0616-F6F5E182062F}"/>
              </a:ext>
            </a:extLst>
          </p:cNvPr>
          <p:cNvSpPr txBox="1"/>
          <p:nvPr/>
        </p:nvSpPr>
        <p:spPr>
          <a:xfrm>
            <a:off x="248830" y="6037105"/>
            <a:ext cx="117111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Also an acceptable answer.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A2A194-2A70-EDBB-DB67-F91C1704BF27}"/>
              </a:ext>
            </a:extLst>
          </p:cNvPr>
          <p:cNvSpPr txBox="1"/>
          <p:nvPr/>
        </p:nvSpPr>
        <p:spPr>
          <a:xfrm>
            <a:off x="2957804" y="3136612"/>
            <a:ext cx="63728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‘Please stop talking to me.’</a:t>
            </a:r>
          </a:p>
        </p:txBody>
      </p:sp>
    </p:spTree>
    <p:extLst>
      <p:ext uri="{BB962C8B-B14F-4D97-AF65-F5344CB8AC3E}">
        <p14:creationId xmlns:p14="http://schemas.microsoft.com/office/powerpoint/2010/main" val="24337622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8CC6AB-10D4-66EB-3DC7-BC3DB8FB37CE}"/>
              </a:ext>
            </a:extLst>
          </p:cNvPr>
          <p:cNvSpPr txBox="1"/>
          <p:nvPr/>
        </p:nvSpPr>
        <p:spPr>
          <a:xfrm>
            <a:off x="248830" y="236120"/>
            <a:ext cx="11670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Our goal: ‘Biologically informative’ or ‘reasonably vague’ priors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824E0D-992D-B9F4-A18D-34C6E229E524}"/>
              </a:ext>
            </a:extLst>
          </p:cNvPr>
          <p:cNvSpPr txBox="1"/>
          <p:nvPr/>
        </p:nvSpPr>
        <p:spPr>
          <a:xfrm>
            <a:off x="6096000" y="2863677"/>
            <a:ext cx="545272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What is the band-recovery probability for adult female blue-winged teal?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D71ACF-CAEA-2628-9503-CE38034D2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875" y="1303507"/>
            <a:ext cx="4914091" cy="468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976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8CC6AB-10D4-66EB-3DC7-BC3DB8FB37CE}"/>
              </a:ext>
            </a:extLst>
          </p:cNvPr>
          <p:cNvSpPr txBox="1"/>
          <p:nvPr/>
        </p:nvSpPr>
        <p:spPr>
          <a:xfrm>
            <a:off x="248830" y="236120"/>
            <a:ext cx="11670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Our goal: ‘Biologically informative’ or ‘reasonably vague’ priors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824E0D-992D-B9F4-A18D-34C6E229E524}"/>
              </a:ext>
            </a:extLst>
          </p:cNvPr>
          <p:cNvSpPr txBox="1"/>
          <p:nvPr/>
        </p:nvSpPr>
        <p:spPr>
          <a:xfrm>
            <a:off x="6084199" y="2616821"/>
            <a:ext cx="567446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What if you knew a change to hunting regulations was coming that might increase harvest above historic levels?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D71ACF-CAEA-2628-9503-CE38034D2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875" y="1303507"/>
            <a:ext cx="4914091" cy="468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28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119">
            <a:extLst>
              <a:ext uri="{FF2B5EF4-FFF2-40B4-BE49-F238E27FC236}">
                <a16:creationId xmlns:a16="http://schemas.microsoft.com/office/drawing/2014/main" id="{806F74E3-7FF1-8194-3E24-18D09BF5F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592" y="668518"/>
            <a:ext cx="7410450" cy="58959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BAYES THEOREM: a quick example from disease ecology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1B53172-1B0B-57EB-53B7-C85D26176D38}"/>
              </a:ext>
            </a:extLst>
          </p:cNvPr>
          <p:cNvSpPr txBox="1"/>
          <p:nvPr/>
        </p:nvSpPr>
        <p:spPr>
          <a:xfrm>
            <a:off x="233003" y="1915039"/>
            <a:ext cx="609437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Imagine we test 100 beavers for a disease.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If the disease is present, we observe it (no false negatives!)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There is an 9% false positive rate…</a:t>
            </a:r>
          </a:p>
        </p:txBody>
      </p:sp>
    </p:spTree>
    <p:extLst>
      <p:ext uri="{BB962C8B-B14F-4D97-AF65-F5344CB8AC3E}">
        <p14:creationId xmlns:p14="http://schemas.microsoft.com/office/powerpoint/2010/main" val="3498169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8CC6AB-10D4-66EB-3DC7-BC3DB8FB37CE}"/>
              </a:ext>
            </a:extLst>
          </p:cNvPr>
          <p:cNvSpPr txBox="1"/>
          <p:nvPr/>
        </p:nvSpPr>
        <p:spPr>
          <a:xfrm>
            <a:off x="248830" y="236120"/>
            <a:ext cx="11670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Our goal: ‘Biologically informative’ or ‘reasonably vague’ priors</a:t>
            </a:r>
          </a:p>
        </p:txBody>
      </p:sp>
      <p:pic>
        <p:nvPicPr>
          <p:cNvPr id="3" name="Picture 2" descr="A graph of a number of bands&#10;&#10;Description automatically generated">
            <a:extLst>
              <a:ext uri="{FF2B5EF4-FFF2-40B4-BE49-F238E27FC236}">
                <a16:creationId xmlns:a16="http://schemas.microsoft.com/office/drawing/2014/main" id="{EE0B7968-68DD-10E8-DF7D-CBED6D0D8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3" y="820895"/>
            <a:ext cx="5669954" cy="56699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824E0D-992D-B9F4-A18D-34C6E229E524}"/>
              </a:ext>
            </a:extLst>
          </p:cNvPr>
          <p:cNvSpPr txBox="1"/>
          <p:nvPr/>
        </p:nvSpPr>
        <p:spPr>
          <a:xfrm>
            <a:off x="6466845" y="1054332"/>
            <a:ext cx="545272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What is the band-recovery probability for adult female blue-winged teal?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D71ACF-CAEA-2628-9503-CE38034D2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854" y="2840080"/>
            <a:ext cx="3589130" cy="342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122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8CC6AB-10D4-66EB-3DC7-BC3DB8FB37CE}"/>
              </a:ext>
            </a:extLst>
          </p:cNvPr>
          <p:cNvSpPr txBox="1"/>
          <p:nvPr/>
        </p:nvSpPr>
        <p:spPr>
          <a:xfrm>
            <a:off x="248830" y="236120"/>
            <a:ext cx="117111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Prior ‘guidelines’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A2A194-2A70-EDBB-DB67-F91C1704BF27}"/>
              </a:ext>
            </a:extLst>
          </p:cNvPr>
          <p:cNvSpPr txBox="1"/>
          <p:nvPr/>
        </p:nvSpPr>
        <p:spPr>
          <a:xfrm>
            <a:off x="568170" y="1290057"/>
            <a:ext cx="1067983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Your prior should be based on the literature or existing knowledge if possible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1259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8CC6AB-10D4-66EB-3DC7-BC3DB8FB37CE}"/>
              </a:ext>
            </a:extLst>
          </p:cNvPr>
          <p:cNvSpPr txBox="1"/>
          <p:nvPr/>
        </p:nvSpPr>
        <p:spPr>
          <a:xfrm>
            <a:off x="248830" y="236120"/>
            <a:ext cx="117111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Prior ‘guidelines’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A2A194-2A70-EDBB-DB67-F91C1704BF27}"/>
              </a:ext>
            </a:extLst>
          </p:cNvPr>
          <p:cNvSpPr txBox="1"/>
          <p:nvPr/>
        </p:nvSpPr>
        <p:spPr>
          <a:xfrm>
            <a:off x="568170" y="1290057"/>
            <a:ext cx="1067983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Your prior should be based on the literature or existing knowledge if possible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It should be vague enough not to drive the analysis (e.g., prior-posterior overlap)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6034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8CC6AB-10D4-66EB-3DC7-BC3DB8FB37CE}"/>
              </a:ext>
            </a:extLst>
          </p:cNvPr>
          <p:cNvSpPr txBox="1"/>
          <p:nvPr/>
        </p:nvSpPr>
        <p:spPr>
          <a:xfrm>
            <a:off x="248830" y="236120"/>
            <a:ext cx="117111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Prior ‘guidelines’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A2A194-2A70-EDBB-DB67-F91C1704BF27}"/>
              </a:ext>
            </a:extLst>
          </p:cNvPr>
          <p:cNvSpPr txBox="1"/>
          <p:nvPr/>
        </p:nvSpPr>
        <p:spPr>
          <a:xfrm>
            <a:off x="568170" y="1290057"/>
            <a:ext cx="1067983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Your prior should be based on the literature or existing knowledge if possible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It should be vague enough not to drive the analysis (e.g., prior-posterior overlap)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You should not </a:t>
            </a:r>
            <a:r>
              <a:rPr lang="en-US" sz="3200" i="1" dirty="0">
                <a:latin typeface="Helvetica" panose="020B0604020202020204" pitchFamily="34" charset="0"/>
                <a:cs typeface="Helvetica" panose="020B0604020202020204" pitchFamily="34" charset="0"/>
              </a:rPr>
              <a:t>a priori </a:t>
            </a:r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believe in impossible values (i.e., priors can be too ‘uninformative’).</a:t>
            </a:r>
          </a:p>
        </p:txBody>
      </p:sp>
    </p:spTree>
    <p:extLst>
      <p:ext uri="{BB962C8B-B14F-4D97-AF65-F5344CB8AC3E}">
        <p14:creationId xmlns:p14="http://schemas.microsoft.com/office/powerpoint/2010/main" val="38108423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8CC6AB-10D4-66EB-3DC7-BC3DB8FB37CE}"/>
              </a:ext>
            </a:extLst>
          </p:cNvPr>
          <p:cNvSpPr txBox="1"/>
          <p:nvPr/>
        </p:nvSpPr>
        <p:spPr>
          <a:xfrm>
            <a:off x="248830" y="236120"/>
            <a:ext cx="117111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Prior ‘guidelines’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A2A194-2A70-EDBB-DB67-F91C1704BF27}"/>
              </a:ext>
            </a:extLst>
          </p:cNvPr>
          <p:cNvSpPr txBox="1"/>
          <p:nvPr/>
        </p:nvSpPr>
        <p:spPr>
          <a:xfrm>
            <a:off x="568170" y="1290057"/>
            <a:ext cx="1067983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Your prior should be based on the literature or existing knowledge if possible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It should be vague enough not to drive the analysis (e.g., prior-posterior overlap)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You should not </a:t>
            </a:r>
            <a:r>
              <a:rPr lang="en-US" sz="3200" i="1" dirty="0">
                <a:latin typeface="Helvetica" panose="020B0604020202020204" pitchFamily="34" charset="0"/>
                <a:cs typeface="Helvetica" panose="020B0604020202020204" pitchFamily="34" charset="0"/>
              </a:rPr>
              <a:t>a priori </a:t>
            </a:r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believe in impossible values (i.e., priors can be too ‘uninformative’)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C5BFD1-62C3-94C3-693D-1445C0B06037}"/>
              </a:ext>
            </a:extLst>
          </p:cNvPr>
          <p:cNvSpPr txBox="1"/>
          <p:nvPr/>
        </p:nvSpPr>
        <p:spPr>
          <a:xfrm>
            <a:off x="248830" y="6037105"/>
            <a:ext cx="117111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*I recognize that this is </a:t>
            </a:r>
            <a:r>
              <a:rPr lang="en-US" sz="3200" b="1" u="sng" dirty="0">
                <a:latin typeface="Helvetica" panose="020B0604020202020204" pitchFamily="34" charset="0"/>
                <a:cs typeface="Helvetica" panose="020B0604020202020204" pitchFamily="34" charset="0"/>
              </a:rPr>
              <a:t>incredibly subjective</a:t>
            </a:r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657942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5756" y="3167390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Helvetica" panose="020B0604020202020204" pitchFamily="34" charset="0"/>
              </a:rPr>
              <a:t>Let’s actually do something!</a:t>
            </a:r>
          </a:p>
        </p:txBody>
      </p:sp>
    </p:spTree>
    <p:extLst>
      <p:ext uri="{BB962C8B-B14F-4D97-AF65-F5344CB8AC3E}">
        <p14:creationId xmlns:p14="http://schemas.microsoft.com/office/powerpoint/2010/main" val="3676320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Beta-binomial models: our first Bayesian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FAF55F-C831-3C1F-C4F1-8D7AE3835561}"/>
                  </a:ext>
                </a:extLst>
              </p:cNvPr>
              <p:cNvSpPr txBox="1"/>
              <p:nvPr/>
            </p:nvSpPr>
            <p:spPr>
              <a:xfrm>
                <a:off x="798990" y="2858575"/>
                <a:ext cx="401475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binomial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FAF55F-C831-3C1F-C4F1-8D7AE3835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90" y="2858575"/>
                <a:ext cx="4014753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18DF6B-9AE2-3697-4EA0-18428FA787DF}"/>
                  </a:ext>
                </a:extLst>
              </p:cNvPr>
              <p:cNvSpPr txBox="1"/>
              <p:nvPr/>
            </p:nvSpPr>
            <p:spPr>
              <a:xfrm>
                <a:off x="798990" y="3776219"/>
                <a:ext cx="299376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beta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18DF6B-9AE2-3697-4EA0-18428FA78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90" y="3776219"/>
                <a:ext cx="2993768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The Wildlife and Sport Fish Restoration program funds cooperative waterfowl  conservation at its finest – Partner with a Payer">
            <a:extLst>
              <a:ext uri="{FF2B5EF4-FFF2-40B4-BE49-F238E27FC236}">
                <a16:creationId xmlns:a16="http://schemas.microsoft.com/office/drawing/2014/main" id="{ACE8B622-7364-7C97-52D9-1D57774D4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030" y="1288031"/>
            <a:ext cx="3342570" cy="18801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ouble Band Day – Rich Fletcher's Blog">
            <a:extLst>
              <a:ext uri="{FF2B5EF4-FFF2-40B4-BE49-F238E27FC236}">
                <a16:creationId xmlns:a16="http://schemas.microsoft.com/office/drawing/2014/main" id="{24E4DC7C-D377-BC6B-1D23-9FAD12313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030" y="3429000"/>
            <a:ext cx="3342569" cy="22383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2595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Beta-binomial models: our first Bayesian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2CE9ED-188E-D049-F690-21C21D9840FC}"/>
                  </a:ext>
                </a:extLst>
              </p:cNvPr>
              <p:cNvSpPr txBox="1"/>
              <p:nvPr/>
            </p:nvSpPr>
            <p:spPr>
              <a:xfrm>
                <a:off x="798990" y="2858575"/>
                <a:ext cx="401475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binomial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2CE9ED-188E-D049-F690-21C21D984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90" y="2858575"/>
                <a:ext cx="4014753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E16A0F-15B8-4954-F62B-BE33367A1771}"/>
                  </a:ext>
                </a:extLst>
              </p:cNvPr>
              <p:cNvSpPr txBox="1"/>
              <p:nvPr/>
            </p:nvSpPr>
            <p:spPr>
              <a:xfrm>
                <a:off x="798990" y="3776219"/>
                <a:ext cx="299376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beta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E16A0F-15B8-4954-F62B-BE33367A1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90" y="3776219"/>
                <a:ext cx="2993768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The Wildlife and Sport Fish Restoration program funds cooperative waterfowl  conservation at its finest – Partner with a Payer">
            <a:extLst>
              <a:ext uri="{FF2B5EF4-FFF2-40B4-BE49-F238E27FC236}">
                <a16:creationId xmlns:a16="http://schemas.microsoft.com/office/drawing/2014/main" id="{334B068F-BFDA-5790-9F94-5B2D05FE5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030" y="1288031"/>
            <a:ext cx="3342570" cy="18801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ouble Band Day – Rich Fletcher's Blog">
            <a:extLst>
              <a:ext uri="{FF2B5EF4-FFF2-40B4-BE49-F238E27FC236}">
                <a16:creationId xmlns:a16="http://schemas.microsoft.com/office/drawing/2014/main" id="{CA65E9E8-5937-D706-5877-A60FFE157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030" y="3429000"/>
            <a:ext cx="3342569" cy="22383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99613B-4015-AC9F-54B9-509FB82A2AAA}"/>
              </a:ext>
            </a:extLst>
          </p:cNvPr>
          <p:cNvSpPr txBox="1"/>
          <p:nvPr/>
        </p:nvSpPr>
        <p:spPr>
          <a:xfrm>
            <a:off x="379601" y="6142595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Helvetica" panose="020B0604020202020204" pitchFamily="34" charset="0"/>
              </a:rPr>
              <a:t>n: number of marked and released adult male mallards</a:t>
            </a:r>
          </a:p>
        </p:txBody>
      </p:sp>
    </p:spTree>
    <p:extLst>
      <p:ext uri="{BB962C8B-B14F-4D97-AF65-F5344CB8AC3E}">
        <p14:creationId xmlns:p14="http://schemas.microsoft.com/office/powerpoint/2010/main" val="38799617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The binomial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2CE9ED-188E-D049-F690-21C21D9840FC}"/>
                  </a:ext>
                </a:extLst>
              </p:cNvPr>
              <p:cNvSpPr txBox="1"/>
              <p:nvPr/>
            </p:nvSpPr>
            <p:spPr>
              <a:xfrm>
                <a:off x="798990" y="2858575"/>
                <a:ext cx="401475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binomial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2CE9ED-188E-D049-F690-21C21D984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90" y="2858575"/>
                <a:ext cx="4014753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E16A0F-15B8-4954-F62B-BE33367A1771}"/>
                  </a:ext>
                </a:extLst>
              </p:cNvPr>
              <p:cNvSpPr txBox="1"/>
              <p:nvPr/>
            </p:nvSpPr>
            <p:spPr>
              <a:xfrm>
                <a:off x="798990" y="3776219"/>
                <a:ext cx="299376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beta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E16A0F-15B8-4954-F62B-BE33367A1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90" y="3776219"/>
                <a:ext cx="2993768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The Wildlife and Sport Fish Restoration program funds cooperative waterfowl  conservation at its finest – Partner with a Payer">
            <a:extLst>
              <a:ext uri="{FF2B5EF4-FFF2-40B4-BE49-F238E27FC236}">
                <a16:creationId xmlns:a16="http://schemas.microsoft.com/office/drawing/2014/main" id="{334B068F-BFDA-5790-9F94-5B2D05FE5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030" y="1288031"/>
            <a:ext cx="3342570" cy="18801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ouble Band Day – Rich Fletcher's Blog">
            <a:extLst>
              <a:ext uri="{FF2B5EF4-FFF2-40B4-BE49-F238E27FC236}">
                <a16:creationId xmlns:a16="http://schemas.microsoft.com/office/drawing/2014/main" id="{CA65E9E8-5937-D706-5877-A60FFE157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030" y="3429000"/>
            <a:ext cx="3342569" cy="22383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99613B-4015-AC9F-54B9-509FB82A2AAA}"/>
              </a:ext>
            </a:extLst>
          </p:cNvPr>
          <p:cNvSpPr txBox="1"/>
          <p:nvPr/>
        </p:nvSpPr>
        <p:spPr>
          <a:xfrm>
            <a:off x="379601" y="6142595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Helvetica" panose="020B0604020202020204" pitchFamily="34" charset="0"/>
              </a:rPr>
              <a:t>y: the number of recoveries of banded adult male mallards</a:t>
            </a:r>
          </a:p>
        </p:txBody>
      </p:sp>
    </p:spTree>
    <p:extLst>
      <p:ext uri="{BB962C8B-B14F-4D97-AF65-F5344CB8AC3E}">
        <p14:creationId xmlns:p14="http://schemas.microsoft.com/office/powerpoint/2010/main" val="31163860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Beta-binomial models: our first Bayesian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2CE9ED-188E-D049-F690-21C21D9840FC}"/>
                  </a:ext>
                </a:extLst>
              </p:cNvPr>
              <p:cNvSpPr txBox="1"/>
              <p:nvPr/>
            </p:nvSpPr>
            <p:spPr>
              <a:xfrm>
                <a:off x="798990" y="2858575"/>
                <a:ext cx="401475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binomial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2CE9ED-188E-D049-F690-21C21D984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90" y="2858575"/>
                <a:ext cx="4014753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E16A0F-15B8-4954-F62B-BE33367A1771}"/>
                  </a:ext>
                </a:extLst>
              </p:cNvPr>
              <p:cNvSpPr txBox="1"/>
              <p:nvPr/>
            </p:nvSpPr>
            <p:spPr>
              <a:xfrm>
                <a:off x="798990" y="3776219"/>
                <a:ext cx="299376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beta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E16A0F-15B8-4954-F62B-BE33367A1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90" y="3776219"/>
                <a:ext cx="2993768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The Wildlife and Sport Fish Restoration program funds cooperative waterfowl  conservation at its finest – Partner with a Payer">
            <a:extLst>
              <a:ext uri="{FF2B5EF4-FFF2-40B4-BE49-F238E27FC236}">
                <a16:creationId xmlns:a16="http://schemas.microsoft.com/office/drawing/2014/main" id="{334B068F-BFDA-5790-9F94-5B2D05FE5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030" y="1288031"/>
            <a:ext cx="3342570" cy="18801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ouble Band Day – Rich Fletcher's Blog">
            <a:extLst>
              <a:ext uri="{FF2B5EF4-FFF2-40B4-BE49-F238E27FC236}">
                <a16:creationId xmlns:a16="http://schemas.microsoft.com/office/drawing/2014/main" id="{CA65E9E8-5937-D706-5877-A60FFE157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030" y="3429000"/>
            <a:ext cx="3342569" cy="22383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99613B-4015-AC9F-54B9-509FB82A2AAA}"/>
              </a:ext>
            </a:extLst>
          </p:cNvPr>
          <p:cNvSpPr txBox="1"/>
          <p:nvPr/>
        </p:nvSpPr>
        <p:spPr>
          <a:xfrm>
            <a:off x="379601" y="6142595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Helvetica" panose="020B0604020202020204" pitchFamily="34" charset="0"/>
              </a:rPr>
              <a:t>f: band-recovery probability (the parameter we want to estimate!)</a:t>
            </a:r>
          </a:p>
        </p:txBody>
      </p:sp>
    </p:spTree>
    <p:extLst>
      <p:ext uri="{BB962C8B-B14F-4D97-AF65-F5344CB8AC3E}">
        <p14:creationId xmlns:p14="http://schemas.microsoft.com/office/powerpoint/2010/main" val="1306299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119">
            <a:extLst>
              <a:ext uri="{FF2B5EF4-FFF2-40B4-BE49-F238E27FC236}">
                <a16:creationId xmlns:a16="http://schemas.microsoft.com/office/drawing/2014/main" id="{806F74E3-7FF1-8194-3E24-18D09BF5F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051" y="1030839"/>
            <a:ext cx="5375140" cy="42766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BAYES THEOREM: a quick example from disease ecology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164117C-FA7C-0C64-001A-4AFF15AF2DFB}"/>
                  </a:ext>
                </a:extLst>
              </p:cNvPr>
              <p:cNvSpPr txBox="1"/>
              <p:nvPr/>
            </p:nvSpPr>
            <p:spPr>
              <a:xfrm>
                <a:off x="413859" y="5521573"/>
                <a:ext cx="8192307" cy="1043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𝐷𝑖𝑠𝑒𝑎𝑠𝑒</m:t>
                          </m:r>
                        </m:e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𝐷𝑖𝑠𝑒𝑎𝑠𝑒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(+)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164117C-FA7C-0C64-001A-4AFF15AF2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59" y="5521573"/>
                <a:ext cx="8192307" cy="10430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FD99081-4CB9-D7A9-7FCB-E0C81F7BC3A6}"/>
              </a:ext>
            </a:extLst>
          </p:cNvPr>
          <p:cNvSpPr txBox="1"/>
          <p:nvPr/>
        </p:nvSpPr>
        <p:spPr>
          <a:xfrm>
            <a:off x="212831" y="1079549"/>
            <a:ext cx="609437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Imagine we test 100 beavers for a disease. 1% of beavers are sick.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If the disease is present, we observe it (no false negatives!)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There is an ~9% false positive rate…</a:t>
            </a:r>
          </a:p>
        </p:txBody>
      </p:sp>
    </p:spTree>
    <p:extLst>
      <p:ext uri="{BB962C8B-B14F-4D97-AF65-F5344CB8AC3E}">
        <p14:creationId xmlns:p14="http://schemas.microsoft.com/office/powerpoint/2010/main" val="9015445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The binomial distribution (and Bernoulli trials)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28CBBB-E1CF-F5BB-5135-02C586E3813D}"/>
                  </a:ext>
                </a:extLst>
              </p:cNvPr>
              <p:cNvSpPr txBox="1"/>
              <p:nvPr/>
            </p:nvSpPr>
            <p:spPr>
              <a:xfrm>
                <a:off x="6265070" y="2169954"/>
                <a:ext cx="391690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Bernoulli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28CBBB-E1CF-F5BB-5135-02C586E38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5070" y="2169954"/>
                <a:ext cx="3916906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78E002-1119-26A6-5783-187FA90AD405}"/>
                  </a:ext>
                </a:extLst>
              </p:cNvPr>
              <p:cNvSpPr txBox="1"/>
              <p:nvPr/>
            </p:nvSpPr>
            <p:spPr>
              <a:xfrm>
                <a:off x="565310" y="5369840"/>
                <a:ext cx="485998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binomial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(100, 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78E002-1119-26A6-5783-187FA90AD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10" y="5369840"/>
                <a:ext cx="4859985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6028C07-420D-FC65-967A-E07E5A696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950" y="3627120"/>
            <a:ext cx="3799134" cy="3145472"/>
          </a:xfrm>
          <a:prstGeom prst="rect">
            <a:avLst/>
          </a:prstGeom>
        </p:spPr>
      </p:pic>
      <p:pic>
        <p:nvPicPr>
          <p:cNvPr id="12292" name="Picture 4" descr="Coin flipping - Wikipedia">
            <a:extLst>
              <a:ext uri="{FF2B5EF4-FFF2-40B4-BE49-F238E27FC236}">
                <a16:creationId xmlns:a16="http://schemas.microsoft.com/office/drawing/2014/main" id="{72DE297D-ED34-9759-046D-A651AFBF2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916" y="1103510"/>
            <a:ext cx="2332444" cy="29540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5629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The binomial distribution (flipping coins)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3E838C-A0CC-3611-CAB1-8460E6C40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521" y="930512"/>
            <a:ext cx="6744816" cy="55843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417E65-60A5-2652-0381-20777DCE8C5C}"/>
                  </a:ext>
                </a:extLst>
              </p:cNvPr>
              <p:cNvSpPr txBox="1"/>
              <p:nvPr/>
            </p:nvSpPr>
            <p:spPr>
              <a:xfrm>
                <a:off x="453550" y="2790285"/>
                <a:ext cx="485998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binomial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(100, 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417E65-60A5-2652-0381-20777DCE8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50" y="2790285"/>
                <a:ext cx="4859985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DFA7CD-4B40-539F-9E90-8C39B74B6D33}"/>
                  </a:ext>
                </a:extLst>
              </p:cNvPr>
              <p:cNvSpPr txBox="1"/>
              <p:nvPr/>
            </p:nvSpPr>
            <p:spPr>
              <a:xfrm>
                <a:off x="453550" y="1890252"/>
                <a:ext cx="393088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binomial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DFA7CD-4B40-539F-9E90-8C39B74B6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50" y="1890252"/>
                <a:ext cx="3930883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17544B-C315-FF87-44AA-C3FB51E5B24F}"/>
                  </a:ext>
                </a:extLst>
              </p:cNvPr>
              <p:cNvSpPr txBox="1"/>
              <p:nvPr/>
            </p:nvSpPr>
            <p:spPr>
              <a:xfrm>
                <a:off x="453549" y="3690318"/>
                <a:ext cx="273414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)~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17544B-C315-FF87-44AA-C3FB51E5B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49" y="3690318"/>
                <a:ext cx="2734146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59F557-9668-F703-219E-C74661FD1F6A}"/>
                  </a:ext>
                </a:extLst>
              </p:cNvPr>
              <p:cNvSpPr txBox="1"/>
              <p:nvPr/>
            </p:nvSpPr>
            <p:spPr>
              <a:xfrm>
                <a:off x="453549" y="4649807"/>
                <a:ext cx="493834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)~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59F557-9668-F703-219E-C74661FD1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49" y="4649807"/>
                <a:ext cx="4938340" cy="615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4" descr="Coin flipping - Wikipedia">
            <a:extLst>
              <a:ext uri="{FF2B5EF4-FFF2-40B4-BE49-F238E27FC236}">
                <a16:creationId xmlns:a16="http://schemas.microsoft.com/office/drawing/2014/main" id="{0331CE30-490C-3816-89A7-FEA192B73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0423" y="2613683"/>
            <a:ext cx="1089665" cy="138005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3375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The binomial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417E65-60A5-2652-0381-20777DCE8C5C}"/>
                  </a:ext>
                </a:extLst>
              </p:cNvPr>
              <p:cNvSpPr txBox="1"/>
              <p:nvPr/>
            </p:nvSpPr>
            <p:spPr>
              <a:xfrm>
                <a:off x="453550" y="2790285"/>
                <a:ext cx="457625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binomial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(40, 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417E65-60A5-2652-0381-20777DCE8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50" y="2790285"/>
                <a:ext cx="4576253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DFA7CD-4B40-539F-9E90-8C39B74B6D33}"/>
                  </a:ext>
                </a:extLst>
              </p:cNvPr>
              <p:cNvSpPr txBox="1"/>
              <p:nvPr/>
            </p:nvSpPr>
            <p:spPr>
              <a:xfrm>
                <a:off x="453550" y="1890252"/>
                <a:ext cx="393088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binomial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DFA7CD-4B40-539F-9E90-8C39B74B6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50" y="1890252"/>
                <a:ext cx="3930883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17544B-C315-FF87-44AA-C3FB51E5B24F}"/>
                  </a:ext>
                </a:extLst>
              </p:cNvPr>
              <p:cNvSpPr txBox="1"/>
              <p:nvPr/>
            </p:nvSpPr>
            <p:spPr>
              <a:xfrm>
                <a:off x="453549" y="3690318"/>
                <a:ext cx="273414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)~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17544B-C315-FF87-44AA-C3FB51E5B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49" y="3690318"/>
                <a:ext cx="2734146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59F557-9668-F703-219E-C74661FD1F6A}"/>
                  </a:ext>
                </a:extLst>
              </p:cNvPr>
              <p:cNvSpPr txBox="1"/>
              <p:nvPr/>
            </p:nvSpPr>
            <p:spPr>
              <a:xfrm>
                <a:off x="453549" y="4649807"/>
                <a:ext cx="493834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)~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59F557-9668-F703-219E-C74661FD1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49" y="4649807"/>
                <a:ext cx="4938340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2" name="Picture 2" descr="Fans Love W.N.B.A. All-Stars, but Cast a Critical Eye on the League - The  New York Times">
            <a:extLst>
              <a:ext uri="{FF2B5EF4-FFF2-40B4-BE49-F238E27FC236}">
                <a16:creationId xmlns:a16="http://schemas.microsoft.com/office/drawing/2014/main" id="{00940C00-A149-DEF5-5A57-6D3AAB401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199" y="2144002"/>
            <a:ext cx="4454764" cy="25058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600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The beta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CA632D-A049-C7EF-9D04-AFEB3D7265BF}"/>
                  </a:ext>
                </a:extLst>
              </p:cNvPr>
              <p:cNvSpPr txBox="1"/>
              <p:nvPr/>
            </p:nvSpPr>
            <p:spPr>
              <a:xfrm>
                <a:off x="798990" y="2858575"/>
                <a:ext cx="401475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binomial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CA632D-A049-C7EF-9D04-AFEB3D726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90" y="2858575"/>
                <a:ext cx="4014753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FBD41E-8B27-D8F8-0336-719AA3E99D0F}"/>
                  </a:ext>
                </a:extLst>
              </p:cNvPr>
              <p:cNvSpPr txBox="1"/>
              <p:nvPr/>
            </p:nvSpPr>
            <p:spPr>
              <a:xfrm>
                <a:off x="798990" y="3776219"/>
                <a:ext cx="299376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beta</m:t>
                      </m:r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FBD41E-8B27-D8F8-0336-719AA3E99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90" y="3776219"/>
                <a:ext cx="2993768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The Wildlife and Sport Fish Restoration program funds cooperative waterfowl  conservation at its finest – Partner with a Payer">
            <a:extLst>
              <a:ext uri="{FF2B5EF4-FFF2-40B4-BE49-F238E27FC236}">
                <a16:creationId xmlns:a16="http://schemas.microsoft.com/office/drawing/2014/main" id="{503ABD4B-23AD-9312-90B0-0DAEF2B80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030" y="1288031"/>
            <a:ext cx="3342570" cy="18801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Double Band Day – Rich Fletcher's Blog">
            <a:extLst>
              <a:ext uri="{FF2B5EF4-FFF2-40B4-BE49-F238E27FC236}">
                <a16:creationId xmlns:a16="http://schemas.microsoft.com/office/drawing/2014/main" id="{611DAA48-2B05-942A-B5D7-4276E226C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030" y="3429000"/>
            <a:ext cx="3342569" cy="22383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8878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The beta distribution as a conjugate prior for the binomial dist.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F05E51F-65C1-1EC2-2A00-C76055D20C10}"/>
                  </a:ext>
                </a:extLst>
              </p:cNvPr>
              <p:cNvSpPr txBox="1"/>
              <p:nvPr/>
            </p:nvSpPr>
            <p:spPr>
              <a:xfrm>
                <a:off x="1479926" y="4389062"/>
                <a:ext cx="299376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beta</m:t>
                      </m:r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F05E51F-65C1-1EC2-2A00-C76055D20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926" y="4389062"/>
                <a:ext cx="2993768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238FBA-7BDA-81B4-F0C3-49CE49984791}"/>
                  </a:ext>
                </a:extLst>
              </p:cNvPr>
              <p:cNvSpPr txBox="1"/>
              <p:nvPr/>
            </p:nvSpPr>
            <p:spPr>
              <a:xfrm>
                <a:off x="1479926" y="3339674"/>
                <a:ext cx="393088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binomial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238FBA-7BDA-81B4-F0C3-49CE49984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926" y="3339674"/>
                <a:ext cx="3930883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8B06C81-55F5-C3D8-4F1D-0E30F401E36F}"/>
              </a:ext>
            </a:extLst>
          </p:cNvPr>
          <p:cNvCxnSpPr>
            <a:cxnSpLocks/>
          </p:cNvCxnSpPr>
          <p:nvPr/>
        </p:nvCxnSpPr>
        <p:spPr>
          <a:xfrm flipH="1">
            <a:off x="1750979" y="2106984"/>
            <a:ext cx="243191" cy="13220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D76DB96-6441-ED9A-F0C4-AB4F6C6AE6D5}"/>
              </a:ext>
            </a:extLst>
          </p:cNvPr>
          <p:cNvSpPr txBox="1"/>
          <p:nvPr/>
        </p:nvSpPr>
        <p:spPr>
          <a:xfrm>
            <a:off x="612842" y="1587752"/>
            <a:ext cx="3677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Number of heads/wins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8B316A-A31B-8CA7-8E65-5CBECBB6076E}"/>
              </a:ext>
            </a:extLst>
          </p:cNvPr>
          <p:cNvSpPr txBox="1"/>
          <p:nvPr/>
        </p:nvSpPr>
        <p:spPr>
          <a:xfrm>
            <a:off x="4821675" y="1385703"/>
            <a:ext cx="3505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Number of flips/games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0D7E140-541D-FF87-FACF-9D7D0AAFAA88}"/>
              </a:ext>
            </a:extLst>
          </p:cNvPr>
          <p:cNvCxnSpPr>
            <a:cxnSpLocks/>
          </p:cNvCxnSpPr>
          <p:nvPr/>
        </p:nvCxnSpPr>
        <p:spPr>
          <a:xfrm flipH="1">
            <a:off x="4560950" y="1818584"/>
            <a:ext cx="1372922" cy="1610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BA422D9-C225-6908-E362-393CFD8009FB}"/>
              </a:ext>
            </a:extLst>
          </p:cNvPr>
          <p:cNvSpPr txBox="1"/>
          <p:nvPr/>
        </p:nvSpPr>
        <p:spPr>
          <a:xfrm>
            <a:off x="7639103" y="2156284"/>
            <a:ext cx="3505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Prob. of heads/win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F5F05B2-2F28-4B47-2D68-47278538387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5410809" y="2387117"/>
            <a:ext cx="2228294" cy="1036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AFA3DFB-180B-E162-5928-55727F98B439}"/>
              </a:ext>
            </a:extLst>
          </p:cNvPr>
          <p:cNvCxnSpPr>
            <a:cxnSpLocks/>
          </p:cNvCxnSpPr>
          <p:nvPr/>
        </p:nvCxnSpPr>
        <p:spPr>
          <a:xfrm flipH="1" flipV="1">
            <a:off x="4289897" y="4768557"/>
            <a:ext cx="1968233" cy="309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F5B09E7-1B61-9538-C7E5-A568767F811C}"/>
              </a:ext>
            </a:extLst>
          </p:cNvPr>
          <p:cNvSpPr txBox="1"/>
          <p:nvPr/>
        </p:nvSpPr>
        <p:spPr>
          <a:xfrm>
            <a:off x="6258130" y="4847005"/>
            <a:ext cx="4763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Prior for number of tails/losses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10670E-F237-42AF-4CC9-F14DFF314EDE}"/>
              </a:ext>
            </a:extLst>
          </p:cNvPr>
          <p:cNvSpPr txBox="1"/>
          <p:nvPr/>
        </p:nvSpPr>
        <p:spPr>
          <a:xfrm>
            <a:off x="4473694" y="5952695"/>
            <a:ext cx="5001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Prior for number of heads/wins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94656C2-D2D8-5200-B0B3-70F84C71447A}"/>
              </a:ext>
            </a:extLst>
          </p:cNvPr>
          <p:cNvCxnSpPr>
            <a:cxnSpLocks/>
          </p:cNvCxnSpPr>
          <p:nvPr/>
        </p:nvCxnSpPr>
        <p:spPr>
          <a:xfrm flipH="1" flipV="1">
            <a:off x="3531140" y="5004615"/>
            <a:ext cx="1029810" cy="10362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04354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Conjugacy!*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CA632D-A049-C7EF-9D04-AFEB3D7265BF}"/>
                  </a:ext>
                </a:extLst>
              </p:cNvPr>
              <p:cNvSpPr txBox="1"/>
              <p:nvPr/>
            </p:nvSpPr>
            <p:spPr>
              <a:xfrm>
                <a:off x="798990" y="2858575"/>
                <a:ext cx="401475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binomial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CA632D-A049-C7EF-9D04-AFEB3D726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90" y="2858575"/>
                <a:ext cx="4014753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FBD41E-8B27-D8F8-0336-719AA3E99D0F}"/>
                  </a:ext>
                </a:extLst>
              </p:cNvPr>
              <p:cNvSpPr txBox="1"/>
              <p:nvPr/>
            </p:nvSpPr>
            <p:spPr>
              <a:xfrm>
                <a:off x="798990" y="3776219"/>
                <a:ext cx="299376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beta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FBD41E-8B27-D8F8-0336-719AA3E99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90" y="3776219"/>
                <a:ext cx="2993768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32B270A-2A03-3F80-D8F8-EDCACB8C0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98051"/>
            <a:ext cx="4874900" cy="25101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189746-CE98-EB6B-31B6-20691D9E05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847034"/>
            <a:ext cx="5052709" cy="258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969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We can do this by hand!!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CA632D-A049-C7EF-9D04-AFEB3D7265BF}"/>
                  </a:ext>
                </a:extLst>
              </p:cNvPr>
              <p:cNvSpPr txBox="1"/>
              <p:nvPr/>
            </p:nvSpPr>
            <p:spPr>
              <a:xfrm>
                <a:off x="1120002" y="2440286"/>
                <a:ext cx="401475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binomial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CA632D-A049-C7EF-9D04-AFEB3D726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002" y="2440286"/>
                <a:ext cx="4014753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FBD41E-8B27-D8F8-0336-719AA3E99D0F}"/>
                  </a:ext>
                </a:extLst>
              </p:cNvPr>
              <p:cNvSpPr txBox="1"/>
              <p:nvPr/>
            </p:nvSpPr>
            <p:spPr>
              <a:xfrm>
                <a:off x="1120002" y="3357930"/>
                <a:ext cx="299376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beta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FBD41E-8B27-D8F8-0336-719AA3E99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002" y="3357930"/>
                <a:ext cx="2993768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FC1424-E577-0A78-A7E5-5FACC7739906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5134755" y="2166637"/>
            <a:ext cx="3153211" cy="58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3BEF720-D6C6-BE5C-CA4A-61EABCDFDE5C}"/>
              </a:ext>
            </a:extLst>
          </p:cNvPr>
          <p:cNvSpPr txBox="1"/>
          <p:nvPr/>
        </p:nvSpPr>
        <p:spPr>
          <a:xfrm>
            <a:off x="8287966" y="1935804"/>
            <a:ext cx="3532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Data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945FE0-5451-4BEB-4F50-2DBEEF5FA570}"/>
              </a:ext>
            </a:extLst>
          </p:cNvPr>
          <p:cNvSpPr txBox="1"/>
          <p:nvPr/>
        </p:nvSpPr>
        <p:spPr>
          <a:xfrm>
            <a:off x="8287966" y="3516546"/>
            <a:ext cx="3532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Prior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2A0AD6-FD66-B1C2-A44B-0D39B394DF0A}"/>
              </a:ext>
            </a:extLst>
          </p:cNvPr>
          <p:cNvCxnSpPr>
            <a:cxnSpLocks/>
            <a:stCxn id="14" idx="1"/>
            <a:endCxn id="4" idx="3"/>
          </p:cNvCxnSpPr>
          <p:nvPr/>
        </p:nvCxnSpPr>
        <p:spPr>
          <a:xfrm flipH="1" flipV="1">
            <a:off x="4113770" y="3665707"/>
            <a:ext cx="4174196" cy="816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F945F21-4C2F-90B7-73E8-70A25A51A324}"/>
              </a:ext>
            </a:extLst>
          </p:cNvPr>
          <p:cNvSpPr txBox="1"/>
          <p:nvPr/>
        </p:nvSpPr>
        <p:spPr>
          <a:xfrm>
            <a:off x="8881353" y="5292065"/>
            <a:ext cx="3532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Posterior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F930CA-AA52-89F5-8FEF-CA91F92801E1}"/>
                  </a:ext>
                </a:extLst>
              </p:cNvPr>
              <p:cNvSpPr txBox="1"/>
              <p:nvPr/>
            </p:nvSpPr>
            <p:spPr>
              <a:xfrm>
                <a:off x="1120001" y="5197809"/>
                <a:ext cx="6154249" cy="650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beta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F930CA-AA52-89F5-8FEF-CA91F9280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001" y="5197809"/>
                <a:ext cx="6154249" cy="650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541607-6DBB-C07C-BEBD-71ABF268E1E7}"/>
              </a:ext>
            </a:extLst>
          </p:cNvPr>
          <p:cNvCxnSpPr>
            <a:cxnSpLocks/>
            <a:stCxn id="18" idx="1"/>
            <a:endCxn id="19" idx="3"/>
          </p:cNvCxnSpPr>
          <p:nvPr/>
        </p:nvCxnSpPr>
        <p:spPr>
          <a:xfrm flipH="1">
            <a:off x="7274250" y="5522898"/>
            <a:ext cx="16071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788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A quick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CA632D-A049-C7EF-9D04-AFEB3D7265BF}"/>
                  </a:ext>
                </a:extLst>
              </p:cNvPr>
              <p:cNvSpPr txBox="1"/>
              <p:nvPr/>
            </p:nvSpPr>
            <p:spPr>
              <a:xfrm>
                <a:off x="1120002" y="2440286"/>
                <a:ext cx="401475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binomial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CA632D-A049-C7EF-9D04-AFEB3D726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002" y="2440286"/>
                <a:ext cx="4014753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FBD41E-8B27-D8F8-0336-719AA3E99D0F}"/>
                  </a:ext>
                </a:extLst>
              </p:cNvPr>
              <p:cNvSpPr txBox="1"/>
              <p:nvPr/>
            </p:nvSpPr>
            <p:spPr>
              <a:xfrm>
                <a:off x="1120002" y="3357930"/>
                <a:ext cx="299376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beta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FBD41E-8B27-D8F8-0336-719AA3E99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002" y="3357930"/>
                <a:ext cx="2993768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FC1424-E577-0A78-A7E5-5FACC7739906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5134755" y="2166637"/>
            <a:ext cx="3153211" cy="58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3BEF720-D6C6-BE5C-CA4A-61EABCDFDE5C}"/>
              </a:ext>
            </a:extLst>
          </p:cNvPr>
          <p:cNvSpPr txBox="1"/>
          <p:nvPr/>
        </p:nvSpPr>
        <p:spPr>
          <a:xfrm>
            <a:off x="8287966" y="1935804"/>
            <a:ext cx="3532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Data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945FE0-5451-4BEB-4F50-2DBEEF5FA570}"/>
              </a:ext>
            </a:extLst>
          </p:cNvPr>
          <p:cNvSpPr txBox="1"/>
          <p:nvPr/>
        </p:nvSpPr>
        <p:spPr>
          <a:xfrm>
            <a:off x="8287966" y="3516546"/>
            <a:ext cx="3532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Prior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2A0AD6-FD66-B1C2-A44B-0D39B394DF0A}"/>
              </a:ext>
            </a:extLst>
          </p:cNvPr>
          <p:cNvCxnSpPr>
            <a:cxnSpLocks/>
            <a:stCxn id="14" idx="1"/>
            <a:endCxn id="4" idx="3"/>
          </p:cNvCxnSpPr>
          <p:nvPr/>
        </p:nvCxnSpPr>
        <p:spPr>
          <a:xfrm flipH="1" flipV="1">
            <a:off x="4113770" y="3665707"/>
            <a:ext cx="4174196" cy="816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F945F21-4C2F-90B7-73E8-70A25A51A324}"/>
              </a:ext>
            </a:extLst>
          </p:cNvPr>
          <p:cNvSpPr txBox="1"/>
          <p:nvPr/>
        </p:nvSpPr>
        <p:spPr>
          <a:xfrm>
            <a:off x="8881353" y="5292065"/>
            <a:ext cx="3532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Posterior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F930CA-AA52-89F5-8FEF-CA91F92801E1}"/>
                  </a:ext>
                </a:extLst>
              </p:cNvPr>
              <p:cNvSpPr txBox="1"/>
              <p:nvPr/>
            </p:nvSpPr>
            <p:spPr>
              <a:xfrm>
                <a:off x="1120001" y="5197809"/>
                <a:ext cx="6154249" cy="650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beta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F930CA-AA52-89F5-8FEF-CA91F9280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001" y="5197809"/>
                <a:ext cx="6154249" cy="650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541607-6DBB-C07C-BEBD-71ABF268E1E7}"/>
              </a:ext>
            </a:extLst>
          </p:cNvPr>
          <p:cNvCxnSpPr>
            <a:cxnSpLocks/>
            <a:stCxn id="18" idx="1"/>
            <a:endCxn id="19" idx="3"/>
          </p:cNvCxnSpPr>
          <p:nvPr/>
        </p:nvCxnSpPr>
        <p:spPr>
          <a:xfrm flipH="1">
            <a:off x="7274250" y="5522898"/>
            <a:ext cx="16071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907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A quick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CA632D-A049-C7EF-9D04-AFEB3D7265BF}"/>
                  </a:ext>
                </a:extLst>
              </p:cNvPr>
              <p:cNvSpPr txBox="1"/>
              <p:nvPr/>
            </p:nvSpPr>
            <p:spPr>
              <a:xfrm>
                <a:off x="1120002" y="2440286"/>
                <a:ext cx="532306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137~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binomial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1000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CA632D-A049-C7EF-9D04-AFEB3D726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002" y="2440286"/>
                <a:ext cx="5323060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FBD41E-8B27-D8F8-0336-719AA3E99D0F}"/>
                  </a:ext>
                </a:extLst>
              </p:cNvPr>
              <p:cNvSpPr txBox="1"/>
              <p:nvPr/>
            </p:nvSpPr>
            <p:spPr>
              <a:xfrm>
                <a:off x="1120002" y="3357930"/>
                <a:ext cx="299376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beta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FBD41E-8B27-D8F8-0336-719AA3E99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002" y="3357930"/>
                <a:ext cx="2993768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FC1424-E577-0A78-A7E5-5FACC7739906}"/>
              </a:ext>
            </a:extLst>
          </p:cNvPr>
          <p:cNvCxnSpPr>
            <a:cxnSpLocks/>
            <a:stCxn id="13" idx="1"/>
            <a:endCxn id="2" idx="3"/>
          </p:cNvCxnSpPr>
          <p:nvPr/>
        </p:nvCxnSpPr>
        <p:spPr>
          <a:xfrm flipH="1">
            <a:off x="6443062" y="2671119"/>
            <a:ext cx="492759" cy="769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3BEF720-D6C6-BE5C-CA4A-61EABCDFDE5C}"/>
              </a:ext>
            </a:extLst>
          </p:cNvPr>
          <p:cNvSpPr txBox="1"/>
          <p:nvPr/>
        </p:nvSpPr>
        <p:spPr>
          <a:xfrm>
            <a:off x="6935821" y="2440286"/>
            <a:ext cx="992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945FE0-5451-4BEB-4F50-2DBEEF5FA570}"/>
              </a:ext>
            </a:extLst>
          </p:cNvPr>
          <p:cNvSpPr txBox="1"/>
          <p:nvPr/>
        </p:nvSpPr>
        <p:spPr>
          <a:xfrm>
            <a:off x="4923380" y="3448631"/>
            <a:ext cx="1172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Prior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2A0AD6-FD66-B1C2-A44B-0D39B394DF0A}"/>
              </a:ext>
            </a:extLst>
          </p:cNvPr>
          <p:cNvCxnSpPr>
            <a:cxnSpLocks/>
            <a:endCxn id="4" idx="3"/>
          </p:cNvCxnSpPr>
          <p:nvPr/>
        </p:nvCxnSpPr>
        <p:spPr>
          <a:xfrm flipH="1" flipV="1">
            <a:off x="4113770" y="3665707"/>
            <a:ext cx="788970" cy="47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F945F21-4C2F-90B7-73E8-70A25A51A324}"/>
              </a:ext>
            </a:extLst>
          </p:cNvPr>
          <p:cNvSpPr txBox="1"/>
          <p:nvPr/>
        </p:nvSpPr>
        <p:spPr>
          <a:xfrm>
            <a:off x="7772400" y="5306917"/>
            <a:ext cx="3532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Posterior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F930CA-AA52-89F5-8FEF-CA91F92801E1}"/>
                  </a:ext>
                </a:extLst>
              </p:cNvPr>
              <p:cNvSpPr txBox="1"/>
              <p:nvPr/>
            </p:nvSpPr>
            <p:spPr>
              <a:xfrm>
                <a:off x="979771" y="4981828"/>
                <a:ext cx="6267998" cy="650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beta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1+137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1+(863)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F930CA-AA52-89F5-8FEF-CA91F9280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771" y="4981828"/>
                <a:ext cx="6267998" cy="650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541607-6DBB-C07C-BEBD-71ABF268E1E7}"/>
              </a:ext>
            </a:extLst>
          </p:cNvPr>
          <p:cNvCxnSpPr>
            <a:cxnSpLocks/>
            <a:endCxn id="19" idx="3"/>
          </p:cNvCxnSpPr>
          <p:nvPr/>
        </p:nvCxnSpPr>
        <p:spPr>
          <a:xfrm flipH="1" flipV="1">
            <a:off x="7247769" y="5306917"/>
            <a:ext cx="524631" cy="1308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514BE1-5807-D250-A449-3AD69E0493CA}"/>
                  </a:ext>
                </a:extLst>
              </p:cNvPr>
              <p:cNvSpPr txBox="1"/>
              <p:nvPr/>
            </p:nvSpPr>
            <p:spPr>
              <a:xfrm>
                <a:off x="896415" y="5698334"/>
                <a:ext cx="6154249" cy="650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beta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514BE1-5807-D250-A449-3AD69E049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15" y="5698334"/>
                <a:ext cx="6154249" cy="6501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28230D-3C00-1DE9-A8DE-5C424E266952}"/>
                  </a:ext>
                </a:extLst>
              </p:cNvPr>
              <p:cNvSpPr txBox="1"/>
              <p:nvPr/>
            </p:nvSpPr>
            <p:spPr>
              <a:xfrm>
                <a:off x="1120001" y="1551083"/>
                <a:ext cx="401475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binomial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28230D-3C00-1DE9-A8DE-5C424E266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001" y="1551083"/>
                <a:ext cx="4014753" cy="615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6878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80BA23-D1A2-D448-66D4-E1EB5C9E7686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A quick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56D09-E236-02A6-F165-EB0CF169E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413" y="960341"/>
            <a:ext cx="6265675" cy="51876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4E79FA-9376-21D4-B261-2CEFB7936B6A}"/>
                  </a:ext>
                </a:extLst>
              </p:cNvPr>
              <p:cNvSpPr txBox="1"/>
              <p:nvPr/>
            </p:nvSpPr>
            <p:spPr>
              <a:xfrm>
                <a:off x="379601" y="4187124"/>
                <a:ext cx="4051878" cy="650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beta</m:t>
                      </m:r>
                      <m:r>
                        <a:rPr lang="en-US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138</m:t>
                      </m:r>
                      <m:r>
                        <a:rPr lang="en-US" sz="4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864</m:t>
                      </m:r>
                      <m:r>
                        <a:rPr lang="en-US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4E79FA-9376-21D4-B261-2CEFB7936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601" y="4187124"/>
                <a:ext cx="4051878" cy="6501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D78C94-408D-1FCD-51CD-468FAA194741}"/>
                  </a:ext>
                </a:extLst>
              </p:cNvPr>
              <p:cNvSpPr txBox="1"/>
              <p:nvPr/>
            </p:nvSpPr>
            <p:spPr>
              <a:xfrm>
                <a:off x="379601" y="3053488"/>
                <a:ext cx="609765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beta</m:t>
                      </m:r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D78C94-408D-1FCD-51CD-468FAA194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601" y="3053488"/>
                <a:ext cx="6097656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07C09A-77B2-E355-7E9E-5ED968BFF381}"/>
                  </a:ext>
                </a:extLst>
              </p:cNvPr>
              <p:cNvSpPr txBox="1"/>
              <p:nvPr/>
            </p:nvSpPr>
            <p:spPr>
              <a:xfrm>
                <a:off x="379601" y="2112846"/>
                <a:ext cx="532306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137~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binomial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1000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07C09A-77B2-E355-7E9E-5ED968BFF3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601" y="2112846"/>
                <a:ext cx="5323060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3779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AE888A-E00F-8026-04F8-768513EA7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948" y="1235830"/>
            <a:ext cx="5375140" cy="42766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BAYES THEOREM: a quick example from disease ecology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94324F-1EF5-CA4C-7F2E-34160B85FFE8}"/>
                  </a:ext>
                </a:extLst>
              </p:cNvPr>
              <p:cNvSpPr txBox="1"/>
              <p:nvPr/>
            </p:nvSpPr>
            <p:spPr>
              <a:xfrm>
                <a:off x="6945548" y="6031135"/>
                <a:ext cx="294748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94324F-1EF5-CA4C-7F2E-34160B85F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548" y="6031135"/>
                <a:ext cx="294748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C78B4A-55E9-F005-E2D0-8BF7583CD29B}"/>
                  </a:ext>
                </a:extLst>
              </p:cNvPr>
              <p:cNvSpPr txBox="1"/>
              <p:nvPr/>
            </p:nvSpPr>
            <p:spPr>
              <a:xfrm>
                <a:off x="481387" y="3454065"/>
                <a:ext cx="4767715" cy="1043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(+)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C78B4A-55E9-F005-E2D0-8BF7583CD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87" y="3454065"/>
                <a:ext cx="4767715" cy="10430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934ED525-339A-CD2F-FC50-750374F84530}"/>
              </a:ext>
            </a:extLst>
          </p:cNvPr>
          <p:cNvSpPr txBox="1"/>
          <p:nvPr/>
        </p:nvSpPr>
        <p:spPr>
          <a:xfrm>
            <a:off x="212831" y="1079549"/>
            <a:ext cx="609437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Imagine we test 100 beavers for a disease. 1% of beavers are sick.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If the disease is present, we observe it (no false negatives!)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There is an ~9% false positive rate…</a:t>
            </a:r>
          </a:p>
        </p:txBody>
      </p:sp>
    </p:spTree>
    <p:extLst>
      <p:ext uri="{BB962C8B-B14F-4D97-AF65-F5344CB8AC3E}">
        <p14:creationId xmlns:p14="http://schemas.microsoft.com/office/powerpoint/2010/main" val="18063508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253141" y="6052282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Let’s try this again with some more substantial prior information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253140" y="282498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Playing with fire…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599CFF-A97D-8888-F65C-7F79A17FD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277" y="577064"/>
            <a:ext cx="5086350" cy="4829175"/>
          </a:xfrm>
          <a:prstGeom prst="rect">
            <a:avLst/>
          </a:prstGeom>
        </p:spPr>
      </p:pic>
      <p:pic>
        <p:nvPicPr>
          <p:cNvPr id="2050" name="Picture 2" descr="Photos and Videos for Blue-winged Teal, All About Birds, Cornell Lab of  Ornithology">
            <a:extLst>
              <a:ext uri="{FF2B5EF4-FFF2-40B4-BE49-F238E27FC236}">
                <a16:creationId xmlns:a16="http://schemas.microsoft.com/office/drawing/2014/main" id="{D7CBDA21-EFE6-EBF2-E8CF-C1CD739E5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038" y="850017"/>
            <a:ext cx="2577253" cy="19329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6487C5-79C9-C7A8-36C5-9C7EDC642D1F}"/>
                  </a:ext>
                </a:extLst>
              </p:cNvPr>
              <p:cNvSpPr txBox="1"/>
              <p:nvPr/>
            </p:nvSpPr>
            <p:spPr>
              <a:xfrm>
                <a:off x="651975" y="1816487"/>
                <a:ext cx="609765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beta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6487C5-79C9-C7A8-36C5-9C7EDC642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75" y="1816487"/>
                <a:ext cx="6097656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1E851F-CD20-76B6-DFF8-C4A772634A72}"/>
                  </a:ext>
                </a:extLst>
              </p:cNvPr>
              <p:cNvSpPr txBox="1"/>
              <p:nvPr/>
            </p:nvSpPr>
            <p:spPr>
              <a:xfrm>
                <a:off x="651975" y="3026588"/>
                <a:ext cx="609765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beta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1E851F-CD20-76B6-DFF8-C4A772634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75" y="3026588"/>
                <a:ext cx="6097656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200208-40A8-08C7-0BCD-4F0E3D995677}"/>
                  </a:ext>
                </a:extLst>
              </p:cNvPr>
              <p:cNvSpPr txBox="1"/>
              <p:nvPr/>
            </p:nvSpPr>
            <p:spPr>
              <a:xfrm>
                <a:off x="651975" y="4164350"/>
                <a:ext cx="609765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beta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95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200208-40A8-08C7-0BCD-4F0E3D995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75" y="4164350"/>
                <a:ext cx="6097656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B1BC15A-A9BE-DEA9-EA63-0DA3D2B9DCC9}"/>
              </a:ext>
            </a:extLst>
          </p:cNvPr>
          <p:cNvSpPr txBox="1"/>
          <p:nvPr/>
        </p:nvSpPr>
        <p:spPr>
          <a:xfrm>
            <a:off x="405127" y="1309161"/>
            <a:ext cx="59348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anose="020B0604020202020204" pitchFamily="34" charset="0"/>
              </a:rPr>
              <a:t>Weak (uniform b/w 0 and 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A7F2AA-F536-9268-4B73-E5FBCC706735}"/>
              </a:ext>
            </a:extLst>
          </p:cNvPr>
          <p:cNvSpPr txBox="1"/>
          <p:nvPr/>
        </p:nvSpPr>
        <p:spPr>
          <a:xfrm>
            <a:off x="405127" y="2644313"/>
            <a:ext cx="30250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anose="020B0604020202020204" pitchFamily="34" charset="0"/>
              </a:rPr>
              <a:t>Moderate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8B8E4-49AE-A717-AE59-9EA9F502B4C5}"/>
              </a:ext>
            </a:extLst>
          </p:cNvPr>
          <p:cNvSpPr txBox="1"/>
          <p:nvPr/>
        </p:nvSpPr>
        <p:spPr>
          <a:xfrm>
            <a:off x="405127" y="3814808"/>
            <a:ext cx="30250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anose="020B0604020202020204" pitchFamily="34" charset="0"/>
              </a:rPr>
              <a:t>Strong</a:t>
            </a:r>
          </a:p>
        </p:txBody>
      </p:sp>
    </p:spTree>
    <p:extLst>
      <p:ext uri="{BB962C8B-B14F-4D97-AF65-F5344CB8AC3E}">
        <p14:creationId xmlns:p14="http://schemas.microsoft.com/office/powerpoint/2010/main" val="8044697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We just generated posterior distributions!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14E3EF-8A06-AC8F-C34B-3B5C298390C2}"/>
              </a:ext>
            </a:extLst>
          </p:cNvPr>
          <p:cNvSpPr txBox="1"/>
          <p:nvPr/>
        </p:nvSpPr>
        <p:spPr>
          <a:xfrm>
            <a:off x="375756" y="1710503"/>
            <a:ext cx="1144048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Helvetica" panose="020B0604020202020204" pitchFamily="34" charset="0"/>
              </a:rPr>
              <a:t>They are vectors of length 10000 (samples)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latin typeface="Helvetica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Helvetica" panose="020B0604020202020204" pitchFamily="34" charset="0"/>
              </a:rPr>
              <a:t>They contain means, medians, and CREDIBLE intervals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latin typeface="Helvetica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Helvetica" panose="020B0604020202020204" pitchFamily="34" charset="0"/>
              </a:rPr>
              <a:t>We can extract those with simple R functions (Lines 80-85)</a:t>
            </a:r>
          </a:p>
        </p:txBody>
      </p:sp>
    </p:spTree>
    <p:extLst>
      <p:ext uri="{BB962C8B-B14F-4D97-AF65-F5344CB8AC3E}">
        <p14:creationId xmlns:p14="http://schemas.microsoft.com/office/powerpoint/2010/main" val="34744283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5756" y="3167390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Helvetica" panose="020B0604020202020204" pitchFamily="34" charset="0"/>
              </a:rPr>
              <a:t>So what happened (Lines 88-97)?</a:t>
            </a:r>
          </a:p>
        </p:txBody>
      </p:sp>
    </p:spTree>
    <p:extLst>
      <p:ext uri="{BB962C8B-B14F-4D97-AF65-F5344CB8AC3E}">
        <p14:creationId xmlns:p14="http://schemas.microsoft.com/office/powerpoint/2010/main" val="11110512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We have strong data (and excellent prior knowledge)!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63A183-2EC7-F13F-9535-949F0D076377}"/>
              </a:ext>
            </a:extLst>
          </p:cNvPr>
          <p:cNvSpPr txBox="1"/>
          <p:nvPr/>
        </p:nvSpPr>
        <p:spPr>
          <a:xfrm>
            <a:off x="375756" y="6041273"/>
            <a:ext cx="114404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anose="020B0604020202020204" pitchFamily="34" charset="0"/>
              </a:rPr>
              <a:t>We marked 1000 ducks! The means vary by hundredths of 1 percent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35E9BA-07FD-93E8-28D0-E032EE4FE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739" y="952859"/>
            <a:ext cx="5981416" cy="495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696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What if we REALLY had strong prior knowledge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63A183-2EC7-F13F-9535-949F0D076377}"/>
              </a:ext>
            </a:extLst>
          </p:cNvPr>
          <p:cNvSpPr txBox="1"/>
          <p:nvPr/>
        </p:nvSpPr>
        <p:spPr>
          <a:xfrm>
            <a:off x="375756" y="3198167"/>
            <a:ext cx="114404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Helvetica" panose="020B0604020202020204" pitchFamily="34" charset="0"/>
              </a:rPr>
              <a:t>Let’s assumed we’re convinced we’ll shoot 50 out of 1000 teal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E56395-DFB0-3F00-2690-F02B0A21EE1C}"/>
              </a:ext>
            </a:extLst>
          </p:cNvPr>
          <p:cNvSpPr txBox="1"/>
          <p:nvPr/>
        </p:nvSpPr>
        <p:spPr>
          <a:xfrm>
            <a:off x="375756" y="6041273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Try beta(50,950) as a ‘strong’ prior</a:t>
            </a:r>
          </a:p>
        </p:txBody>
      </p:sp>
    </p:spTree>
    <p:extLst>
      <p:ext uri="{BB962C8B-B14F-4D97-AF65-F5344CB8AC3E}">
        <p14:creationId xmlns:p14="http://schemas.microsoft.com/office/powerpoint/2010/main" val="8065958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What if our prior knowledge was bad?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63A183-2EC7-F13F-9535-949F0D076377}"/>
              </a:ext>
            </a:extLst>
          </p:cNvPr>
          <p:cNvSpPr txBox="1"/>
          <p:nvPr/>
        </p:nvSpPr>
        <p:spPr>
          <a:xfrm>
            <a:off x="375756" y="3198167"/>
            <a:ext cx="114404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Helvetica" panose="020B0604020202020204" pitchFamily="34" charset="0"/>
              </a:rPr>
              <a:t>Let’s assume we’re convinced that 7%, or 7 out of 100, of teal get shot!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E56395-DFB0-3F00-2690-F02B0A21EE1C}"/>
              </a:ext>
            </a:extLst>
          </p:cNvPr>
          <p:cNvSpPr txBox="1"/>
          <p:nvPr/>
        </p:nvSpPr>
        <p:spPr>
          <a:xfrm>
            <a:off x="375756" y="6041273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Try beta(7,93) as a ‘strong’ prior</a:t>
            </a:r>
          </a:p>
        </p:txBody>
      </p:sp>
    </p:spTree>
    <p:extLst>
      <p:ext uri="{BB962C8B-B14F-4D97-AF65-F5344CB8AC3E}">
        <p14:creationId xmlns:p14="http://schemas.microsoft.com/office/powerpoint/2010/main" val="39956414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What if our prior knowledge was bad?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63A183-2EC7-F13F-9535-949F0D076377}"/>
              </a:ext>
            </a:extLst>
          </p:cNvPr>
          <p:cNvSpPr txBox="1"/>
          <p:nvPr/>
        </p:nvSpPr>
        <p:spPr>
          <a:xfrm>
            <a:off x="375756" y="3198167"/>
            <a:ext cx="114404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Helvetica" panose="020B0604020202020204" pitchFamily="34" charset="0"/>
              </a:rPr>
              <a:t>Let’s assume we’re convinced that 7%, or 7 out of 100, of teal get shot!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E56395-DFB0-3F00-2690-F02B0A21EE1C}"/>
              </a:ext>
            </a:extLst>
          </p:cNvPr>
          <p:cNvSpPr txBox="1"/>
          <p:nvPr/>
        </p:nvSpPr>
        <p:spPr>
          <a:xfrm>
            <a:off x="375756" y="6041273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Try beta(70,930) as a ‘strong’ prior</a:t>
            </a:r>
          </a:p>
        </p:txBody>
      </p:sp>
    </p:spTree>
    <p:extLst>
      <p:ext uri="{BB962C8B-B14F-4D97-AF65-F5344CB8AC3E}">
        <p14:creationId xmlns:p14="http://schemas.microsoft.com/office/powerpoint/2010/main" val="7846694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FD1173-6929-624F-0856-8F14FFC15497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Moment-matching?!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023F63-E691-58F6-FEF4-B777F32A6F0D}"/>
              </a:ext>
            </a:extLst>
          </p:cNvPr>
          <p:cNvSpPr txBox="1"/>
          <p:nvPr/>
        </p:nvSpPr>
        <p:spPr>
          <a:xfrm>
            <a:off x="375756" y="2644170"/>
            <a:ext cx="114404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Helvetica" panose="020B0604020202020204" pitchFamily="34" charset="0"/>
              </a:rPr>
              <a:t>Imagine that we have an estimate of average teal band-recovery probability. It’s reported in a manuscript as 0.0487 (</a:t>
            </a:r>
            <a:r>
              <a:rPr lang="en-US" sz="2400" b="1" dirty="0" err="1">
                <a:latin typeface="Helvetica" panose="020B0604020202020204" pitchFamily="34" charset="0"/>
              </a:rPr>
              <a:t>sd</a:t>
            </a:r>
            <a:r>
              <a:rPr lang="en-US" sz="2400" b="1" dirty="0">
                <a:latin typeface="Helvetica" panose="020B0604020202020204" pitchFamily="34" charset="0"/>
              </a:rPr>
              <a:t> = 0.01).</a:t>
            </a:r>
          </a:p>
          <a:p>
            <a:pPr algn="ctr"/>
            <a:endParaRPr lang="en-US" sz="2400" b="1" dirty="0">
              <a:latin typeface="Helvetica" panose="020B0604020202020204" pitchFamily="34" charset="0"/>
            </a:endParaRPr>
          </a:p>
          <a:p>
            <a:pPr algn="ctr"/>
            <a:r>
              <a:rPr lang="en-US" sz="2400" b="1" dirty="0">
                <a:latin typeface="Helvetica" panose="020B0604020202020204" pitchFamily="34" charset="0"/>
              </a:rPr>
              <a:t>How would we use that in a beta prior?</a:t>
            </a:r>
          </a:p>
        </p:txBody>
      </p:sp>
    </p:spTree>
    <p:extLst>
      <p:ext uri="{BB962C8B-B14F-4D97-AF65-F5344CB8AC3E}">
        <p14:creationId xmlns:p14="http://schemas.microsoft.com/office/powerpoint/2010/main" val="290087504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FD1173-6929-624F-0856-8F14FFC15497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Moment-matching?!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2ADFE7-030D-8A82-1666-27A8CBFE5874}"/>
              </a:ext>
            </a:extLst>
          </p:cNvPr>
          <p:cNvSpPr txBox="1"/>
          <p:nvPr/>
        </p:nvSpPr>
        <p:spPr>
          <a:xfrm>
            <a:off x="375754" y="1809360"/>
            <a:ext cx="114404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Helvetica" panose="020B0604020202020204" pitchFamily="34" charset="0"/>
              </a:rPr>
              <a:t>If we have an estimate with </a:t>
            </a:r>
            <a:r>
              <a:rPr lang="el-GR" sz="2400" b="1" dirty="0">
                <a:latin typeface="Helvetica" panose="020B0604020202020204" pitchFamily="34" charset="0"/>
              </a:rPr>
              <a:t>μ</a:t>
            </a:r>
            <a:r>
              <a:rPr lang="en-US" sz="2400" b="1" dirty="0">
                <a:latin typeface="Helvetica" panose="020B0604020202020204" pitchFamily="34" charset="0"/>
              </a:rPr>
              <a:t>=0.0487 and </a:t>
            </a:r>
            <a:r>
              <a:rPr lang="el-GR" sz="2400" b="1" dirty="0">
                <a:latin typeface="Helvetica" panose="020B0604020202020204" pitchFamily="34" charset="0"/>
              </a:rPr>
              <a:t>σ</a:t>
            </a:r>
            <a:r>
              <a:rPr lang="en-US" sz="2400" b="1" dirty="0">
                <a:latin typeface="Helvetica" panose="020B0604020202020204" pitchFamily="34" charset="0"/>
              </a:rPr>
              <a:t>=0.01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1D8A04-C877-30D2-EC05-C42C43606ADF}"/>
                  </a:ext>
                </a:extLst>
              </p:cNvPr>
              <p:cNvSpPr txBox="1"/>
              <p:nvPr/>
            </p:nvSpPr>
            <p:spPr>
              <a:xfrm>
                <a:off x="4332503" y="3263659"/>
                <a:ext cx="3526991" cy="1106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1D8A04-C877-30D2-EC05-C42C43606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503" y="3263659"/>
                <a:ext cx="3526991" cy="11065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F19B5E-4EA3-6945-F3A4-D12CBCDAE46F}"/>
                  </a:ext>
                </a:extLst>
              </p:cNvPr>
              <p:cNvSpPr txBox="1"/>
              <p:nvPr/>
            </p:nvSpPr>
            <p:spPr>
              <a:xfrm>
                <a:off x="3048810" y="4528005"/>
                <a:ext cx="6094378" cy="11988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F19B5E-4EA3-6945-F3A4-D12CBCDAE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810" y="4528005"/>
                <a:ext cx="6094378" cy="11988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21856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FD1173-6929-624F-0856-8F14FFC15497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Moment-matching?!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2ADFE7-030D-8A82-1666-27A8CBFE5874}"/>
              </a:ext>
            </a:extLst>
          </p:cNvPr>
          <p:cNvSpPr txBox="1"/>
          <p:nvPr/>
        </p:nvSpPr>
        <p:spPr>
          <a:xfrm>
            <a:off x="379601" y="1624694"/>
            <a:ext cx="58499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Helvetica" panose="020B0604020202020204" pitchFamily="34" charset="0"/>
              </a:rPr>
              <a:t>If we have an estimate with </a:t>
            </a:r>
            <a:r>
              <a:rPr lang="el-GR" sz="2400" b="1" dirty="0">
                <a:latin typeface="Helvetica" panose="020B0604020202020204" pitchFamily="34" charset="0"/>
              </a:rPr>
              <a:t>μ</a:t>
            </a:r>
            <a:r>
              <a:rPr lang="en-US" sz="2400" b="1" dirty="0">
                <a:latin typeface="Helvetica" panose="020B0604020202020204" pitchFamily="34" charset="0"/>
              </a:rPr>
              <a:t>=0.0487 and </a:t>
            </a:r>
            <a:r>
              <a:rPr lang="el-GR" sz="2400" b="1" dirty="0">
                <a:latin typeface="Helvetica" panose="020B0604020202020204" pitchFamily="34" charset="0"/>
              </a:rPr>
              <a:t>σ</a:t>
            </a:r>
            <a:r>
              <a:rPr lang="en-US" sz="2400" b="1" dirty="0">
                <a:latin typeface="Helvetica" panose="020B0604020202020204" pitchFamily="34" charset="0"/>
              </a:rPr>
              <a:t>=0.01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1D8A04-C877-30D2-EC05-C42C43606ADF}"/>
                  </a:ext>
                </a:extLst>
              </p:cNvPr>
              <p:cNvSpPr txBox="1"/>
              <p:nvPr/>
            </p:nvSpPr>
            <p:spPr>
              <a:xfrm>
                <a:off x="1418864" y="3263658"/>
                <a:ext cx="3526991" cy="1106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1D8A04-C877-30D2-EC05-C42C43606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8864" y="3263658"/>
                <a:ext cx="3526991" cy="11065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F19B5E-4EA3-6945-F3A4-D12CBCDAE46F}"/>
                  </a:ext>
                </a:extLst>
              </p:cNvPr>
              <p:cNvSpPr txBox="1"/>
              <p:nvPr/>
            </p:nvSpPr>
            <p:spPr>
              <a:xfrm>
                <a:off x="135171" y="4528004"/>
                <a:ext cx="6094378" cy="11988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F19B5E-4EA3-6945-F3A4-D12CBCDAE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71" y="4528004"/>
                <a:ext cx="6094378" cy="11988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D4621645-7AAA-6745-2406-A742C70AC8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0191" y="1338837"/>
            <a:ext cx="5299897" cy="438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16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AE888A-E00F-8026-04F8-768513EA7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948" y="1235830"/>
            <a:ext cx="5375140" cy="42766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BAYES THEOREM: a quick example from disease ecology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1B53172-1B0B-57EB-53B7-C85D26176D38}"/>
              </a:ext>
            </a:extLst>
          </p:cNvPr>
          <p:cNvSpPr txBox="1"/>
          <p:nvPr/>
        </p:nvSpPr>
        <p:spPr>
          <a:xfrm>
            <a:off x="212831" y="1079549"/>
            <a:ext cx="609437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Imagine we test 100 beavers for a disease. </a:t>
            </a:r>
            <a:r>
              <a:rPr lang="en-US" sz="200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1% of beavers are sick.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If the disease is present, we observe it (no false negatives!)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There is an ~9% false positive rate…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164117C-FA7C-0C64-001A-4AFF15AF2DFB}"/>
                  </a:ext>
                </a:extLst>
              </p:cNvPr>
              <p:cNvSpPr txBox="1"/>
              <p:nvPr/>
            </p:nvSpPr>
            <p:spPr>
              <a:xfrm>
                <a:off x="379601" y="4626568"/>
                <a:ext cx="5496376" cy="8858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0.01</m:t>
                          </m:r>
                        </m:num>
                        <m:den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∗0.01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+(0.09∗.99)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164117C-FA7C-0C64-001A-4AFF15AF2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601" y="4626568"/>
                <a:ext cx="5496376" cy="8858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94324F-1EF5-CA4C-7F2E-34160B85FFE8}"/>
                  </a:ext>
                </a:extLst>
              </p:cNvPr>
              <p:cNvSpPr txBox="1"/>
              <p:nvPr/>
            </p:nvSpPr>
            <p:spPr>
              <a:xfrm>
                <a:off x="6945548" y="6031135"/>
                <a:ext cx="294748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94324F-1EF5-CA4C-7F2E-34160B85F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548" y="6031135"/>
                <a:ext cx="294748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C78B4A-55E9-F005-E2D0-8BF7583CD29B}"/>
                  </a:ext>
                </a:extLst>
              </p:cNvPr>
              <p:cNvSpPr txBox="1"/>
              <p:nvPr/>
            </p:nvSpPr>
            <p:spPr>
              <a:xfrm>
                <a:off x="481387" y="3454065"/>
                <a:ext cx="4767715" cy="1043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(+)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C78B4A-55E9-F005-E2D0-8BF7583CD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87" y="3454065"/>
                <a:ext cx="4767715" cy="10430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17987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41ED2E-E788-62F2-37FC-3E1A4FA37A33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Wrapping up…</a:t>
            </a:r>
            <a:endParaRPr lang="en-US" sz="2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0C376E-47B0-2C44-8237-8F9F94FE0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01" y="1193569"/>
            <a:ext cx="3260901" cy="4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E2876A1-A743-2602-7640-2821A6E194B8}"/>
                  </a:ext>
                </a:extLst>
              </p:cNvPr>
              <p:cNvSpPr txBox="1"/>
              <p:nvPr/>
            </p:nvSpPr>
            <p:spPr>
              <a:xfrm>
                <a:off x="4326210" y="3103045"/>
                <a:ext cx="7116756" cy="651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sun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explosion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YES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sun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explosion</m:t>
                              </m:r>
                            </m:e>
                          </m:d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sun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explosion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(+)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E2876A1-A743-2602-7640-2821A6E19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210" y="3103045"/>
                <a:ext cx="7116756" cy="6519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9FB636-8AD4-CEB4-2BE0-EF44141C2C61}"/>
              </a:ext>
            </a:extLst>
          </p:cNvPr>
          <p:cNvCxnSpPr/>
          <p:nvPr/>
        </p:nvCxnSpPr>
        <p:spPr>
          <a:xfrm>
            <a:off x="9834664" y="2247089"/>
            <a:ext cx="282102" cy="7393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6F44C0C-6676-B67A-7A42-81A43E1D1CB4}"/>
              </a:ext>
            </a:extLst>
          </p:cNvPr>
          <p:cNvSpPr txBox="1"/>
          <p:nvPr/>
        </p:nvSpPr>
        <p:spPr>
          <a:xfrm>
            <a:off x="4452247" y="1665542"/>
            <a:ext cx="75711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P(sun explosion) = 0.00000000000…000001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959907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5756" y="3167390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Helvetica" panose="020B0604020202020204" pitchFamily="34" charset="0"/>
              </a:rPr>
              <a:t>Key take-home: Priors are just that, our prior belief</a:t>
            </a:r>
          </a:p>
        </p:txBody>
      </p:sp>
    </p:spTree>
    <p:extLst>
      <p:ext uri="{BB962C8B-B14F-4D97-AF65-F5344CB8AC3E}">
        <p14:creationId xmlns:p14="http://schemas.microsoft.com/office/powerpoint/2010/main" val="15431426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5756" y="3167390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Helvetica" panose="020B0604020202020204" pitchFamily="34" charset="0"/>
              </a:rPr>
              <a:t>Key take-home: they are subjective, and cannot be uninformative</a:t>
            </a:r>
          </a:p>
        </p:txBody>
      </p:sp>
    </p:spTree>
    <p:extLst>
      <p:ext uri="{BB962C8B-B14F-4D97-AF65-F5344CB8AC3E}">
        <p14:creationId xmlns:p14="http://schemas.microsoft.com/office/powerpoint/2010/main" val="1199382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Key take-home: strong priors can save us from ‘bad’ data!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F5C447-4758-5BCE-418C-109DC0DD1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459" y="1258883"/>
            <a:ext cx="3260901" cy="4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0766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5756" y="3167390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Helvetica" panose="020B0604020202020204" pitchFamily="34" charset="0"/>
              </a:rPr>
              <a:t>Key take-home: they can also hide real signals in data!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C9BA90-44F1-70E9-7C5C-B8D9416FC588}"/>
              </a:ext>
            </a:extLst>
          </p:cNvPr>
          <p:cNvSpPr txBox="1"/>
          <p:nvPr/>
        </p:nvSpPr>
        <p:spPr>
          <a:xfrm>
            <a:off x="1803317" y="5004953"/>
            <a:ext cx="858536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i="1" dirty="0">
                <a:latin typeface="Helvetica" panose="020B0604020202020204" pitchFamily="34" charset="0"/>
              </a:rPr>
              <a:t>Imagine you were convinced the right prior for our duck harvest example was beta(500,500)</a:t>
            </a:r>
          </a:p>
        </p:txBody>
      </p:sp>
    </p:spTree>
    <p:extLst>
      <p:ext uri="{BB962C8B-B14F-4D97-AF65-F5344CB8AC3E}">
        <p14:creationId xmlns:p14="http://schemas.microsoft.com/office/powerpoint/2010/main" val="3481457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Key take-home: we can perform prior sensitivity analyses!!!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DF793C-9AC8-3E4D-35B4-5E426400BAF6}"/>
              </a:ext>
            </a:extLst>
          </p:cNvPr>
          <p:cNvSpPr txBox="1"/>
          <p:nvPr/>
        </p:nvSpPr>
        <p:spPr>
          <a:xfrm>
            <a:off x="885629" y="1659285"/>
            <a:ext cx="1064646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b="1" dirty="0">
                <a:latin typeface="Helvetica" panose="020B0604020202020204" pitchFamily="34" charset="0"/>
              </a:rPr>
              <a:t>If our prior sensitivity analyses reveal little difference in inference between extremely vague and extremely informative priors, then our conclusions may be robust (given our model assumptions).</a:t>
            </a:r>
          </a:p>
        </p:txBody>
      </p:sp>
    </p:spTree>
    <p:extLst>
      <p:ext uri="{BB962C8B-B14F-4D97-AF65-F5344CB8AC3E}">
        <p14:creationId xmlns:p14="http://schemas.microsoft.com/office/powerpoint/2010/main" val="26133201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Summary of summaries: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40C017-55DF-7025-5396-3C860446A23D}"/>
              </a:ext>
            </a:extLst>
          </p:cNvPr>
          <p:cNvSpPr txBox="1"/>
          <p:nvPr/>
        </p:nvSpPr>
        <p:spPr>
          <a:xfrm>
            <a:off x="885629" y="1367453"/>
            <a:ext cx="1064646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latin typeface="Helvetica" panose="020B0604020202020204" pitchFamily="34" charset="0"/>
              </a:rPr>
              <a:t>Priors are just that, our prior belief. They are ‘objectively subjective’, </a:t>
            </a:r>
            <a:r>
              <a:rPr lang="en-US" sz="2800" b="1" u="sng" dirty="0">
                <a:latin typeface="Helvetica" panose="020B0604020202020204" pitchFamily="34" charset="0"/>
              </a:rPr>
              <a:t>cannot be uninformative,</a:t>
            </a:r>
            <a:r>
              <a:rPr lang="en-US" sz="2800" b="1" dirty="0">
                <a:latin typeface="Helvetica" panose="020B0604020202020204" pitchFamily="34" charset="0"/>
              </a:rPr>
              <a:t> and should be carefully thought about based upon existing knowledge*</a:t>
            </a:r>
          </a:p>
          <a:p>
            <a:pPr marL="514350" indent="-514350">
              <a:buFont typeface="+mj-lt"/>
              <a:buAutoNum type="arabicPeriod"/>
            </a:pPr>
            <a:endParaRPr lang="en-US" sz="2800" b="1" dirty="0">
              <a:latin typeface="Helvetica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latin typeface="Helvetica" panose="020B0604020202020204" pitchFamily="34" charset="0"/>
              </a:rPr>
              <a:t>Strong priors can save us from ‘bad’ data, or they can hide real signals in data!</a:t>
            </a:r>
          </a:p>
          <a:p>
            <a:pPr marL="514350" indent="-514350">
              <a:buFont typeface="+mj-lt"/>
              <a:buAutoNum type="arabicPeriod"/>
            </a:pPr>
            <a:endParaRPr lang="en-US" sz="2800" b="1" dirty="0">
              <a:latin typeface="Helvetica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latin typeface="Helvetica" panose="020B0604020202020204" pitchFamily="34" charset="0"/>
              </a:rPr>
              <a:t>Prior sensitivity analysis can allow us to determine how much the strength of our beliefs impacts inference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7B6E14-EAEC-134C-2218-CEB599F9E360}"/>
              </a:ext>
            </a:extLst>
          </p:cNvPr>
          <p:cNvSpPr txBox="1"/>
          <p:nvPr/>
        </p:nvSpPr>
        <p:spPr>
          <a:xfrm>
            <a:off x="375756" y="6104985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*sorry to be a grumpy old man here! This is important!</a:t>
            </a:r>
          </a:p>
        </p:txBody>
      </p:sp>
    </p:spTree>
    <p:extLst>
      <p:ext uri="{BB962C8B-B14F-4D97-AF65-F5344CB8AC3E}">
        <p14:creationId xmlns:p14="http://schemas.microsoft.com/office/powerpoint/2010/main" val="27093823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076CE-ED38-DA9D-D744-40FE257547F0}"/>
              </a:ext>
            </a:extLst>
          </p:cNvPr>
          <p:cNvSpPr txBox="1"/>
          <p:nvPr/>
        </p:nvSpPr>
        <p:spPr>
          <a:xfrm>
            <a:off x="379601" y="293507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Reading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4D1194-0F05-EDC5-8FA5-0D0198EA0EAC}"/>
              </a:ext>
            </a:extLst>
          </p:cNvPr>
          <p:cNvSpPr txBox="1"/>
          <p:nvPr/>
        </p:nvSpPr>
        <p:spPr>
          <a:xfrm>
            <a:off x="379601" y="1241313"/>
            <a:ext cx="1144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Helvetica" panose="020B0604020202020204" pitchFamily="34" charset="0"/>
              </a:rPr>
              <a:t>https://github.com/thomasriecke/ST595</a:t>
            </a:r>
          </a:p>
        </p:txBody>
      </p:sp>
    </p:spTree>
    <p:extLst>
      <p:ext uri="{BB962C8B-B14F-4D97-AF65-F5344CB8AC3E}">
        <p14:creationId xmlns:p14="http://schemas.microsoft.com/office/powerpoint/2010/main" val="4129290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16305</TotalTime>
  <Words>3033</Words>
  <Application>Microsoft Office PowerPoint</Application>
  <PresentationFormat>Widescreen</PresentationFormat>
  <Paragraphs>499</Paragraphs>
  <Slides>97</Slides>
  <Notes>75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4" baseType="lpstr">
      <vt:lpstr>Arial</vt:lpstr>
      <vt:lpstr>Calibri</vt:lpstr>
      <vt:lpstr>Calibri Light</vt:lpstr>
      <vt:lpstr>Cambria Math</vt:lpstr>
      <vt:lpstr>Courier New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Montana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Riecke, Thomas</dc:creator>
  <cp:lastModifiedBy>Riecke, Thomas</cp:lastModifiedBy>
  <cp:revision>29</cp:revision>
  <dcterms:created xsi:type="dcterms:W3CDTF">2024-05-20T16:14:50Z</dcterms:created>
  <dcterms:modified xsi:type="dcterms:W3CDTF">2024-08-29T17:38:15Z</dcterms:modified>
</cp:coreProperties>
</file>